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3"/>
  </p:notesMasterIdLst>
  <p:sldIdLst>
    <p:sldId id="256" r:id="rId2"/>
    <p:sldId id="263" r:id="rId3"/>
    <p:sldId id="259" r:id="rId4"/>
    <p:sldId id="283" r:id="rId5"/>
    <p:sldId id="274" r:id="rId6"/>
    <p:sldId id="265" r:id="rId7"/>
    <p:sldId id="284" r:id="rId8"/>
    <p:sldId id="285" r:id="rId9"/>
    <p:sldId id="286" r:id="rId10"/>
    <p:sldId id="282" r:id="rId11"/>
    <p:sldId id="267" r:id="rId12"/>
    <p:sldId id="268" r:id="rId13"/>
    <p:sldId id="270" r:id="rId14"/>
    <p:sldId id="294" r:id="rId15"/>
    <p:sldId id="287" r:id="rId16"/>
    <p:sldId id="288" r:id="rId17"/>
    <p:sldId id="271" r:id="rId18"/>
    <p:sldId id="289" r:id="rId19"/>
    <p:sldId id="277" r:id="rId20"/>
    <p:sldId id="291" r:id="rId21"/>
    <p:sldId id="29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0"/>
    <p:restoredTop sz="95595"/>
  </p:normalViewPr>
  <p:slideViewPr>
    <p:cSldViewPr snapToGrid="0" snapToObjects="1">
      <p:cViewPr>
        <p:scale>
          <a:sx n="100" d="100"/>
          <a:sy n="100" d="100"/>
        </p:scale>
        <p:origin x="1888" y="184"/>
      </p:cViewPr>
      <p:guideLst>
        <p:guide orient="horz" pos="213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39271706458097"/>
          <c:y val="0.0544926132235408"/>
          <c:w val="0.937441402979132"/>
          <c:h val="0.712516662439476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B46B-48B6-BC21-2DB3383E6A5C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B46B-48B6-BC21-2DB3383E6A5C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B46B-48B6-BC21-2DB3383E6A5C}"/>
              </c:ext>
            </c:extLst>
          </c:dPt>
          <c:dPt>
            <c:idx val="3"/>
            <c:invertIfNegative val="0"/>
            <c:bubble3D val="0"/>
            <c:spPr>
              <a:solidFill>
                <a:srgbClr val="98480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46B-48B6-BC21-2DB3383E6A5C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B46B-48B6-BC21-2DB3383E6A5C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B-B46B-48B6-BC21-2DB3383E6A5C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46B-48B6-BC21-2DB3383E6A5C}"/>
              </c:ext>
            </c:extLst>
          </c:dPt>
          <c:dPt>
            <c:idx val="7"/>
            <c:invertIfNegative val="0"/>
            <c:bubble3D val="0"/>
            <c:spPr>
              <a:solidFill>
                <a:srgbClr val="98480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46B-48B6-BC21-2DB3383E6A5C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1-B46B-48B6-BC21-2DB3383E6A5C}"/>
              </c:ext>
            </c:extLst>
          </c:dPt>
          <c:dPt>
            <c:idx val="9"/>
            <c:invertIfNegative val="0"/>
            <c:bubble3D val="0"/>
            <c:spPr>
              <a:solidFill>
                <a:srgbClr val="98480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B46B-48B6-BC21-2DB3383E6A5C}"/>
              </c:ext>
            </c:extLst>
          </c:dPt>
          <c:dPt>
            <c:idx val="1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5-B46B-48B6-BC21-2DB3383E6A5C}"/>
              </c:ext>
            </c:extLst>
          </c:dPt>
          <c:dPt>
            <c:idx val="1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7-B46B-48B6-BC21-2DB3383E6A5C}"/>
              </c:ext>
            </c:extLst>
          </c:dPt>
          <c:dPt>
            <c:idx val="12"/>
            <c:invertIfNegative val="0"/>
            <c:bubble3D val="0"/>
            <c:spPr>
              <a:solidFill>
                <a:srgbClr val="98480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B46B-48B6-BC21-2DB3383E6A5C}"/>
              </c:ext>
            </c:extLst>
          </c:dPt>
          <c:dPt>
            <c:idx val="1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B-B46B-48B6-BC21-2DB3383E6A5C}"/>
              </c:ext>
            </c:extLst>
          </c:dPt>
          <c:dPt>
            <c:idx val="1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D-B46B-48B6-BC21-2DB3383E6A5C}"/>
              </c:ext>
            </c:extLst>
          </c:dPt>
          <c:dPt>
            <c:idx val="1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F-B46B-48B6-BC21-2DB3383E6A5C}"/>
              </c:ext>
            </c:extLst>
          </c:dPt>
          <c:dPt>
            <c:idx val="1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21-B46B-48B6-BC21-2DB3383E6A5C}"/>
              </c:ext>
            </c:extLst>
          </c:dPt>
          <c:dPt>
            <c:idx val="1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23-B46B-48B6-BC21-2DB3383E6A5C}"/>
              </c:ext>
            </c:extLst>
          </c:dPt>
          <c:dPt>
            <c:idx val="18"/>
            <c:invertIfNegative val="0"/>
            <c:bubble3D val="0"/>
            <c:spPr>
              <a:solidFill>
                <a:srgbClr val="98480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B46B-48B6-BC21-2DB3383E6A5C}"/>
              </c:ext>
            </c:extLst>
          </c:dPt>
          <c:dPt>
            <c:idx val="1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27-B46B-48B6-BC21-2DB3383E6A5C}"/>
              </c:ext>
            </c:extLst>
          </c:dPt>
          <c:dPt>
            <c:idx val="2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29-B46B-48B6-BC21-2DB3383E6A5C}"/>
              </c:ext>
            </c:extLst>
          </c:dPt>
          <c:dPt>
            <c:idx val="2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2B-B46B-48B6-BC21-2DB3383E6A5C}"/>
              </c:ext>
            </c:extLst>
          </c:dPt>
          <c:dPt>
            <c:idx val="2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2D-B46B-48B6-BC21-2DB3383E6A5C}"/>
              </c:ext>
            </c:extLst>
          </c:dPt>
          <c:dPt>
            <c:idx val="2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2F-B46B-48B6-BC21-2DB3383E6A5C}"/>
              </c:ext>
            </c:extLst>
          </c:dPt>
          <c:dPt>
            <c:idx val="24"/>
            <c:invertIfNegative val="0"/>
            <c:bubble3D val="0"/>
            <c:spPr>
              <a:solidFill>
                <a:srgbClr val="98480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1-B46B-48B6-BC21-2DB3383E6A5C}"/>
              </c:ext>
            </c:extLst>
          </c:dPt>
          <c:dPt>
            <c:idx val="2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33-B46B-48B6-BC21-2DB3383E6A5C}"/>
              </c:ext>
            </c:extLst>
          </c:dPt>
          <c:dLbls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5.08782263085722E-17"/>
                  <c:y val="-0.01623815621489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0.0"/>
                  <c:y val="-0.04059539053724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5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.00" sourceLinked="0"/>
            <c:spPr>
              <a:solidFill>
                <a:schemeClr val="bg1"/>
              </a:solidFill>
              <a:ln>
                <a:solidFill>
                  <a:schemeClr val="accent6">
                    <a:lumMod val="50000"/>
                  </a:schemeClr>
                </a:solidFill>
              </a:ln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'[Shares on Supplies to ELI Construction by Country_ELI BL+NP+ALPS_ver5_20171127.xlsx]Summary'!$A$10:$A$44</c:f>
              <c:strCache>
                <c:ptCount val="26"/>
                <c:pt idx="0">
                  <c:v>Austria</c:v>
                </c:pt>
                <c:pt idx="1">
                  <c:v>Belgium</c:v>
                </c:pt>
                <c:pt idx="2">
                  <c:v>Canada</c:v>
                </c:pt>
                <c:pt idx="3">
                  <c:v>Czech Republic</c:v>
                </c:pt>
                <c:pt idx="4">
                  <c:v>Denmark</c:v>
                </c:pt>
                <c:pt idx="5">
                  <c:v>Finland</c:v>
                </c:pt>
                <c:pt idx="6">
                  <c:v>France</c:v>
                </c:pt>
                <c:pt idx="7">
                  <c:v>Germany</c:v>
                </c:pt>
                <c:pt idx="8">
                  <c:v>Greece</c:v>
                </c:pt>
                <c:pt idx="9">
                  <c:v>Hungary</c:v>
                </c:pt>
                <c:pt idx="10">
                  <c:v>India</c:v>
                </c:pt>
                <c:pt idx="11">
                  <c:v>Israel</c:v>
                </c:pt>
                <c:pt idx="12">
                  <c:v>Italy</c:v>
                </c:pt>
                <c:pt idx="13">
                  <c:v>Japan</c:v>
                </c:pt>
                <c:pt idx="14">
                  <c:v>Korea</c:v>
                </c:pt>
                <c:pt idx="15">
                  <c:v>Lithuania</c:v>
                </c:pt>
                <c:pt idx="16">
                  <c:v>Netherlands</c:v>
                </c:pt>
                <c:pt idx="17">
                  <c:v>Poland</c:v>
                </c:pt>
                <c:pt idx="18">
                  <c:v>Romania</c:v>
                </c:pt>
                <c:pt idx="19">
                  <c:v>Russia</c:v>
                </c:pt>
                <c:pt idx="20">
                  <c:v>Slovakia</c:v>
                </c:pt>
                <c:pt idx="21">
                  <c:v>Spain</c:v>
                </c:pt>
                <c:pt idx="22">
                  <c:v>Sweden</c:v>
                </c:pt>
                <c:pt idx="23">
                  <c:v>Switzerland</c:v>
                </c:pt>
                <c:pt idx="24">
                  <c:v>United Kingdom</c:v>
                </c:pt>
                <c:pt idx="25">
                  <c:v>USA</c:v>
                </c:pt>
              </c:strCache>
            </c:strRef>
          </c:cat>
          <c:val>
            <c:numRef>
              <c:f>'[Shares on Supplies to ELI Construction by Country_ELI BL+NP+ALPS_ver5_20171127.xlsx]Summary'!$F$10:$F$44</c:f>
              <c:numCache>
                <c:formatCode>#\ ##0\ _C_Z_K</c:formatCode>
                <c:ptCount val="26"/>
                <c:pt idx="0">
                  <c:v>769652.8387096773</c:v>
                </c:pt>
                <c:pt idx="1">
                  <c:v>0.0</c:v>
                </c:pt>
                <c:pt idx="2">
                  <c:v>159569.0</c:v>
                </c:pt>
                <c:pt idx="3">
                  <c:v>2.47155260967742E7</c:v>
                </c:pt>
                <c:pt idx="4">
                  <c:v>33215.0</c:v>
                </c:pt>
                <c:pt idx="5">
                  <c:v>0.0</c:v>
                </c:pt>
                <c:pt idx="6">
                  <c:v>9.80827066874193E7</c:v>
                </c:pt>
                <c:pt idx="7">
                  <c:v>1.45639079354839E7</c:v>
                </c:pt>
                <c:pt idx="8">
                  <c:v>1.22376816129032E6</c:v>
                </c:pt>
                <c:pt idx="9">
                  <c:v>1.96942795617742E7</c:v>
                </c:pt>
                <c:pt idx="10">
                  <c:v>35465.0</c:v>
                </c:pt>
                <c:pt idx="11">
                  <c:v>70536.0</c:v>
                </c:pt>
                <c:pt idx="12">
                  <c:v>4.30488348E7</c:v>
                </c:pt>
                <c:pt idx="13">
                  <c:v>157235.0</c:v>
                </c:pt>
                <c:pt idx="14">
                  <c:v>0.0</c:v>
                </c:pt>
                <c:pt idx="15">
                  <c:v>1.0691898E7</c:v>
                </c:pt>
                <c:pt idx="16">
                  <c:v>22967.0</c:v>
                </c:pt>
                <c:pt idx="17">
                  <c:v>64315.0</c:v>
                </c:pt>
                <c:pt idx="18">
                  <c:v>1.5010332E7</c:v>
                </c:pt>
                <c:pt idx="19">
                  <c:v>116129.0</c:v>
                </c:pt>
                <c:pt idx="20">
                  <c:v>160644.0</c:v>
                </c:pt>
                <c:pt idx="21">
                  <c:v>989000.0</c:v>
                </c:pt>
                <c:pt idx="22">
                  <c:v>1.0033304E7</c:v>
                </c:pt>
                <c:pt idx="23">
                  <c:v>353308.0</c:v>
                </c:pt>
                <c:pt idx="24">
                  <c:v>1.5471317E7</c:v>
                </c:pt>
                <c:pt idx="25">
                  <c:v>7.5556585E7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34-B46B-48B6-BC21-2DB3383E6A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2895552"/>
        <c:axId val="-2073537616"/>
      </c:barChart>
      <c:catAx>
        <c:axId val="2132895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73537616"/>
        <c:crosses val="autoZero"/>
        <c:auto val="1"/>
        <c:lblAlgn val="ctr"/>
        <c:lblOffset val="100"/>
        <c:noMultiLvlLbl val="0"/>
      </c:catAx>
      <c:valAx>
        <c:axId val="-2073537616"/>
        <c:scaling>
          <c:orientation val="minMax"/>
          <c:max val="1.1E8"/>
          <c:min val="0.0"/>
        </c:scaling>
        <c:delete val="1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EUR</a:t>
                </a:r>
              </a:p>
            </c:rich>
          </c:tx>
          <c:overlay val="0"/>
        </c:title>
        <c:numFmt formatCode="#\ ##0\ _C_Z_K" sourceLinked="1"/>
        <c:majorTickMark val="out"/>
        <c:minorTickMark val="none"/>
        <c:tickLblPos val="nextTo"/>
        <c:crossAx val="2132895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1" i="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903B91-BEC0-7441-82D5-B5EF19D4C71B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F1C5A6-82E2-E243-B079-8A8FE627ECFA}">
      <dgm:prSet phldrT="[Text]" custT="1"/>
      <dgm:spPr>
        <a:solidFill>
          <a:srgbClr val="0082C2"/>
        </a:solidFill>
        <a:ln>
          <a:noFill/>
        </a:ln>
        <a:effectLst/>
      </dgm:spPr>
      <dgm:t>
        <a:bodyPr/>
        <a:lstStyle/>
        <a:p>
          <a:r>
            <a:rPr lang="en-US" sz="2700" b="1" dirty="0" smtClean="0">
              <a:solidFill>
                <a:srgbClr val="FFFFFF"/>
              </a:solidFill>
            </a:rPr>
            <a:t>FACILITY</a:t>
          </a:r>
          <a:endParaRPr lang="en-US" sz="2700" b="1" dirty="0">
            <a:solidFill>
              <a:srgbClr val="FFFFFF"/>
            </a:solidFill>
          </a:endParaRPr>
        </a:p>
      </dgm:t>
    </dgm:pt>
    <dgm:pt modelId="{E678FB5A-B048-0045-BD64-AFFACA8F6F09}" type="parTrans" cxnId="{6C42AE8A-D918-CE4B-A510-1A28CFEB1614}">
      <dgm:prSet/>
      <dgm:spPr/>
      <dgm:t>
        <a:bodyPr/>
        <a:lstStyle/>
        <a:p>
          <a:endParaRPr lang="en-US"/>
        </a:p>
      </dgm:t>
    </dgm:pt>
    <dgm:pt modelId="{82E0F7BD-A35E-204F-A400-5D7779F9943F}" type="sibTrans" cxnId="{6C42AE8A-D918-CE4B-A510-1A28CFEB1614}">
      <dgm:prSet/>
      <dgm:spPr/>
      <dgm:t>
        <a:bodyPr/>
        <a:lstStyle/>
        <a:p>
          <a:endParaRPr lang="en-US"/>
        </a:p>
      </dgm:t>
    </dgm:pt>
    <dgm:pt modelId="{9F46B33A-766A-CC4C-8708-50A77BF19FAA}">
      <dgm:prSet phldrT="[Text]"/>
      <dgm:spPr>
        <a:solidFill>
          <a:srgbClr val="003044"/>
        </a:solidFill>
        <a:ln>
          <a:noFill/>
        </a:ln>
        <a:effectLst/>
      </dgm:spPr>
      <dgm:t>
        <a:bodyPr/>
        <a:lstStyle/>
        <a:p>
          <a:r>
            <a:rPr lang="en-US" b="1" dirty="0" smtClean="0"/>
            <a:t>Governance and Funding Agencies</a:t>
          </a:r>
          <a:endParaRPr lang="en-US" b="1" dirty="0"/>
        </a:p>
      </dgm:t>
    </dgm:pt>
    <dgm:pt modelId="{E57B7C3C-DDD0-8241-8542-AC8EC9A3C3F2}" type="parTrans" cxnId="{8DA7EF4B-E037-5842-9679-59F861A8B801}">
      <dgm:prSet/>
      <dgm:spPr/>
      <dgm:t>
        <a:bodyPr/>
        <a:lstStyle/>
        <a:p>
          <a:endParaRPr lang="en-US"/>
        </a:p>
      </dgm:t>
    </dgm:pt>
    <dgm:pt modelId="{EB75CF22-3FAB-9743-90C9-24F9D779728E}" type="sibTrans" cxnId="{8DA7EF4B-E037-5842-9679-59F861A8B801}">
      <dgm:prSet/>
      <dgm:spPr/>
      <dgm:t>
        <a:bodyPr/>
        <a:lstStyle/>
        <a:p>
          <a:endParaRPr lang="en-US"/>
        </a:p>
      </dgm:t>
    </dgm:pt>
    <dgm:pt modelId="{7990F781-1D6C-F84E-A9D0-4844BD13043D}">
      <dgm:prSet phldrT="[Text]" custT="1"/>
      <dgm:spPr>
        <a:solidFill>
          <a:schemeClr val="accent6"/>
        </a:solidFill>
        <a:effectLst/>
      </dgm:spPr>
      <dgm:t>
        <a:bodyPr/>
        <a:lstStyle/>
        <a:p>
          <a:r>
            <a:rPr lang="en-US" sz="2700" b="1" dirty="0" smtClean="0">
              <a:solidFill>
                <a:srgbClr val="FFFFFF"/>
              </a:solidFill>
            </a:rPr>
            <a:t>SCIENCE</a:t>
          </a:r>
          <a:endParaRPr lang="en-US" sz="2700" b="1" dirty="0">
            <a:solidFill>
              <a:srgbClr val="FFFFFF"/>
            </a:solidFill>
          </a:endParaRPr>
        </a:p>
      </dgm:t>
    </dgm:pt>
    <dgm:pt modelId="{077FFF80-534C-D34B-9D7B-6E1493ABA4A3}" type="parTrans" cxnId="{A1F5DC32-2D66-F546-8C36-FF58397CF96A}">
      <dgm:prSet/>
      <dgm:spPr/>
      <dgm:t>
        <a:bodyPr/>
        <a:lstStyle/>
        <a:p>
          <a:endParaRPr lang="en-US"/>
        </a:p>
      </dgm:t>
    </dgm:pt>
    <dgm:pt modelId="{02002FD4-513B-564C-ABCA-CAE626EBCE5F}" type="sibTrans" cxnId="{A1F5DC32-2D66-F546-8C36-FF58397CF96A}">
      <dgm:prSet/>
      <dgm:spPr/>
      <dgm:t>
        <a:bodyPr/>
        <a:lstStyle/>
        <a:p>
          <a:endParaRPr lang="en-US"/>
        </a:p>
      </dgm:t>
    </dgm:pt>
    <dgm:pt modelId="{9C56D2AB-E04B-DE4B-97F3-0DE8C92A0BBB}">
      <dgm:prSet phldrT="[Text]" custT="1"/>
      <dgm:spPr>
        <a:solidFill>
          <a:srgbClr val="1C5F00"/>
        </a:solidFill>
        <a:ln>
          <a:noFill/>
        </a:ln>
        <a:effectLst/>
      </dgm:spPr>
      <dgm:t>
        <a:bodyPr/>
        <a:lstStyle/>
        <a:p>
          <a:pPr algn="ctr"/>
          <a:r>
            <a:rPr lang="en-US" sz="1400" b="1" dirty="0" smtClean="0"/>
            <a:t>Scientific and Academic Users</a:t>
          </a:r>
          <a:r>
            <a:rPr lang="en-US" sz="1400" dirty="0" smtClean="0"/>
            <a:t> </a:t>
          </a:r>
        </a:p>
        <a:p>
          <a:pPr algn="ctr"/>
          <a:r>
            <a:rPr lang="en-US" sz="1400" i="1" dirty="0" smtClean="0"/>
            <a:t>5,200 unique users and 3,500 principal investigators in Globally</a:t>
          </a:r>
          <a:endParaRPr lang="en-US" sz="1400" i="1" dirty="0"/>
        </a:p>
      </dgm:t>
    </dgm:pt>
    <dgm:pt modelId="{66903AEC-E735-8140-83A2-EC98E7D23326}" type="parTrans" cxnId="{C0CE29EA-E296-844C-BEE5-A8B2CFD8C945}">
      <dgm:prSet/>
      <dgm:spPr/>
      <dgm:t>
        <a:bodyPr/>
        <a:lstStyle/>
        <a:p>
          <a:endParaRPr lang="en-US"/>
        </a:p>
      </dgm:t>
    </dgm:pt>
    <dgm:pt modelId="{FD97BD8C-1E25-954A-9109-5492D566D564}" type="sibTrans" cxnId="{C0CE29EA-E296-844C-BEE5-A8B2CFD8C945}">
      <dgm:prSet/>
      <dgm:spPr/>
      <dgm:t>
        <a:bodyPr/>
        <a:lstStyle/>
        <a:p>
          <a:endParaRPr lang="en-US"/>
        </a:p>
      </dgm:t>
    </dgm:pt>
    <dgm:pt modelId="{478EE1C7-D86E-774F-8D64-FB6590E248A4}">
      <dgm:prSet phldrT="[Text]" custT="1"/>
      <dgm:spPr>
        <a:solidFill>
          <a:srgbClr val="FFB300"/>
        </a:solidFill>
        <a:effectLst/>
      </dgm:spPr>
      <dgm:t>
        <a:bodyPr/>
        <a:lstStyle/>
        <a:p>
          <a:r>
            <a:rPr lang="en-US" sz="2700" b="1" dirty="0" smtClean="0">
              <a:solidFill>
                <a:srgbClr val="FFFFFF"/>
              </a:solidFill>
            </a:rPr>
            <a:t>SOCIETY</a:t>
          </a:r>
          <a:endParaRPr lang="en-US" sz="2700" b="1" dirty="0">
            <a:solidFill>
              <a:srgbClr val="FFFFFF"/>
            </a:solidFill>
          </a:endParaRPr>
        </a:p>
      </dgm:t>
    </dgm:pt>
    <dgm:pt modelId="{DBF528E2-DFEA-F643-927A-117839B3D6C6}" type="parTrans" cxnId="{B1C69AD1-0380-094C-B586-AFBDB3D0BCD2}">
      <dgm:prSet/>
      <dgm:spPr/>
      <dgm:t>
        <a:bodyPr/>
        <a:lstStyle/>
        <a:p>
          <a:endParaRPr lang="en-US"/>
        </a:p>
      </dgm:t>
    </dgm:pt>
    <dgm:pt modelId="{569EC47C-E1B5-9447-9984-6A76170055AD}" type="sibTrans" cxnId="{B1C69AD1-0380-094C-B586-AFBDB3D0BCD2}">
      <dgm:prSet/>
      <dgm:spPr/>
      <dgm:t>
        <a:bodyPr/>
        <a:lstStyle/>
        <a:p>
          <a:endParaRPr lang="en-US"/>
        </a:p>
      </dgm:t>
    </dgm:pt>
    <dgm:pt modelId="{B08F9EBA-B912-BB46-834D-93D4473FF54A}">
      <dgm:prSet phldrT="[Text]" custT="1"/>
      <dgm:spPr>
        <a:solidFill>
          <a:srgbClr val="DD7B00"/>
        </a:solidFill>
        <a:ln>
          <a:noFill/>
        </a:ln>
        <a:effectLst/>
      </dgm:spPr>
      <dgm:t>
        <a:bodyPr/>
        <a:lstStyle/>
        <a:p>
          <a:r>
            <a:rPr lang="en-US" sz="1200" b="1" dirty="0" smtClean="0"/>
            <a:t>Direct Beneficiaries: </a:t>
          </a:r>
          <a:r>
            <a:rPr lang="en-US" sz="1200" dirty="0" smtClean="0"/>
            <a:t>Region, local and regional governments, municipalities, funding agencies, businesses, business associations</a:t>
          </a:r>
          <a:endParaRPr lang="en-US" sz="1200" dirty="0"/>
        </a:p>
      </dgm:t>
    </dgm:pt>
    <dgm:pt modelId="{342B3E8B-DCF2-C54F-A2FE-E4C6175B3966}" type="parTrans" cxnId="{FF69566A-2F47-4C4A-92EA-1C86C8016A72}">
      <dgm:prSet/>
      <dgm:spPr/>
      <dgm:t>
        <a:bodyPr/>
        <a:lstStyle/>
        <a:p>
          <a:endParaRPr lang="en-US"/>
        </a:p>
      </dgm:t>
    </dgm:pt>
    <dgm:pt modelId="{A9346EED-9C3B-B345-88A4-34EA048F7A55}" type="sibTrans" cxnId="{FF69566A-2F47-4C4A-92EA-1C86C8016A72}">
      <dgm:prSet/>
      <dgm:spPr/>
      <dgm:t>
        <a:bodyPr/>
        <a:lstStyle/>
        <a:p>
          <a:endParaRPr lang="en-US"/>
        </a:p>
      </dgm:t>
    </dgm:pt>
    <dgm:pt modelId="{4F74CBBF-F39F-0A4B-B819-99A2FBBC882E}">
      <dgm:prSet phldrT="[Text]"/>
      <dgm:spPr>
        <a:solidFill>
          <a:srgbClr val="003044"/>
        </a:solidFill>
        <a:ln>
          <a:noFill/>
        </a:ln>
        <a:effectLst/>
      </dgm:spPr>
      <dgm:t>
        <a:bodyPr/>
        <a:lstStyle/>
        <a:p>
          <a:r>
            <a:rPr lang="en-US" b="1" dirty="0" smtClean="0"/>
            <a:t>Committee Members</a:t>
          </a:r>
          <a:endParaRPr lang="en-US" b="1" dirty="0"/>
        </a:p>
      </dgm:t>
    </dgm:pt>
    <dgm:pt modelId="{D7DABC0A-9AC5-534E-9BF2-8EFA88266C29}" type="parTrans" cxnId="{B81CDBA2-D535-E041-B6B0-B00C1B7D8C8E}">
      <dgm:prSet/>
      <dgm:spPr/>
      <dgm:t>
        <a:bodyPr/>
        <a:lstStyle/>
        <a:p>
          <a:endParaRPr lang="en-US"/>
        </a:p>
      </dgm:t>
    </dgm:pt>
    <dgm:pt modelId="{FF6F37C4-8C02-374E-8907-86ABE747CFC4}" type="sibTrans" cxnId="{B81CDBA2-D535-E041-B6B0-B00C1B7D8C8E}">
      <dgm:prSet/>
      <dgm:spPr/>
      <dgm:t>
        <a:bodyPr/>
        <a:lstStyle/>
        <a:p>
          <a:endParaRPr lang="en-US"/>
        </a:p>
      </dgm:t>
    </dgm:pt>
    <dgm:pt modelId="{71032155-E6CB-8545-BBFE-174FB7362C6A}">
      <dgm:prSet phldrT="[Text]"/>
      <dgm:spPr>
        <a:solidFill>
          <a:srgbClr val="003044"/>
        </a:solidFill>
        <a:ln>
          <a:noFill/>
        </a:ln>
        <a:effectLst/>
      </dgm:spPr>
      <dgm:t>
        <a:bodyPr/>
        <a:lstStyle/>
        <a:p>
          <a:r>
            <a:rPr lang="en-US" b="1" dirty="0" smtClean="0"/>
            <a:t>Licensing Authorities</a:t>
          </a:r>
          <a:endParaRPr lang="en-US" b="1" dirty="0"/>
        </a:p>
      </dgm:t>
    </dgm:pt>
    <dgm:pt modelId="{FEF682DA-A67A-D34B-933C-E835CF5B38D1}" type="parTrans" cxnId="{CACE22FD-F08A-0C47-AF3C-96B3B41A2893}">
      <dgm:prSet/>
      <dgm:spPr/>
      <dgm:t>
        <a:bodyPr/>
        <a:lstStyle/>
        <a:p>
          <a:endParaRPr lang="en-US"/>
        </a:p>
      </dgm:t>
    </dgm:pt>
    <dgm:pt modelId="{9A80D659-93E2-5B45-92E8-4804E0C91AA6}" type="sibTrans" cxnId="{CACE22FD-F08A-0C47-AF3C-96B3B41A2893}">
      <dgm:prSet/>
      <dgm:spPr/>
      <dgm:t>
        <a:bodyPr/>
        <a:lstStyle/>
        <a:p>
          <a:endParaRPr lang="en-US"/>
        </a:p>
      </dgm:t>
    </dgm:pt>
    <dgm:pt modelId="{C0400763-4053-CC45-94A2-0CDF5601DA5F}">
      <dgm:prSet phldrT="[Text]"/>
      <dgm:spPr>
        <a:solidFill>
          <a:srgbClr val="003044"/>
        </a:solidFill>
        <a:ln>
          <a:noFill/>
        </a:ln>
        <a:effectLst/>
      </dgm:spPr>
      <dgm:t>
        <a:bodyPr/>
        <a:lstStyle/>
        <a:p>
          <a:r>
            <a:rPr lang="en-US" b="1" dirty="0" smtClean="0"/>
            <a:t>EU Institutions and Funds</a:t>
          </a:r>
          <a:endParaRPr lang="en-US" b="1" dirty="0"/>
        </a:p>
      </dgm:t>
    </dgm:pt>
    <dgm:pt modelId="{29021523-030E-1544-82D5-AFF9FB6A03F8}" type="parTrans" cxnId="{9CA3A25A-33D9-F040-8616-BFA82AE3AC1B}">
      <dgm:prSet/>
      <dgm:spPr/>
      <dgm:t>
        <a:bodyPr/>
        <a:lstStyle/>
        <a:p>
          <a:endParaRPr lang="en-US"/>
        </a:p>
      </dgm:t>
    </dgm:pt>
    <dgm:pt modelId="{E05B3F4F-EEB5-4141-9D86-580A71B8C947}" type="sibTrans" cxnId="{9CA3A25A-33D9-F040-8616-BFA82AE3AC1B}">
      <dgm:prSet/>
      <dgm:spPr/>
      <dgm:t>
        <a:bodyPr/>
        <a:lstStyle/>
        <a:p>
          <a:endParaRPr lang="en-US"/>
        </a:p>
      </dgm:t>
    </dgm:pt>
    <dgm:pt modelId="{94C5D42B-346A-B04E-902D-44DBCCD20B90}">
      <dgm:prSet phldrT="[Text]"/>
      <dgm:spPr>
        <a:solidFill>
          <a:srgbClr val="003044"/>
        </a:solidFill>
        <a:ln>
          <a:noFill/>
        </a:ln>
        <a:effectLst/>
      </dgm:spPr>
      <dgm:t>
        <a:bodyPr/>
        <a:lstStyle/>
        <a:p>
          <a:r>
            <a:rPr lang="en-US" b="1" dirty="0" smtClean="0"/>
            <a:t>Collaboration and Grant Partners</a:t>
          </a:r>
          <a:endParaRPr lang="en-US" b="1" dirty="0"/>
        </a:p>
      </dgm:t>
    </dgm:pt>
    <dgm:pt modelId="{52AC4970-DFD1-DA41-8A60-DE707BAFC1D8}" type="parTrans" cxnId="{D4974DA3-4684-1242-A23F-2BA2C132086D}">
      <dgm:prSet/>
      <dgm:spPr/>
      <dgm:t>
        <a:bodyPr/>
        <a:lstStyle/>
        <a:p>
          <a:endParaRPr lang="en-US"/>
        </a:p>
      </dgm:t>
    </dgm:pt>
    <dgm:pt modelId="{34D06180-14D7-AE4F-88E4-DEF0B475959B}" type="sibTrans" cxnId="{D4974DA3-4684-1242-A23F-2BA2C132086D}">
      <dgm:prSet/>
      <dgm:spPr/>
      <dgm:t>
        <a:bodyPr/>
        <a:lstStyle/>
        <a:p>
          <a:endParaRPr lang="en-US"/>
        </a:p>
      </dgm:t>
    </dgm:pt>
    <dgm:pt modelId="{E491FAE6-956A-4E4C-A023-7DC9D7B23A4A}">
      <dgm:prSet phldrT="[Text]"/>
      <dgm:spPr>
        <a:solidFill>
          <a:srgbClr val="003044"/>
        </a:solidFill>
        <a:ln>
          <a:noFill/>
        </a:ln>
        <a:effectLst/>
      </dgm:spPr>
      <dgm:t>
        <a:bodyPr/>
        <a:lstStyle/>
        <a:p>
          <a:r>
            <a:rPr lang="en-US" b="1" dirty="0" smtClean="0"/>
            <a:t>Commercial Suppliers</a:t>
          </a:r>
          <a:endParaRPr lang="en-US" b="1" dirty="0"/>
        </a:p>
      </dgm:t>
    </dgm:pt>
    <dgm:pt modelId="{2925811A-7267-9845-854C-920801345315}" type="parTrans" cxnId="{6A7F32E1-78E4-944D-9D50-B863B538C5CE}">
      <dgm:prSet/>
      <dgm:spPr/>
      <dgm:t>
        <a:bodyPr/>
        <a:lstStyle/>
        <a:p>
          <a:endParaRPr lang="en-US"/>
        </a:p>
      </dgm:t>
    </dgm:pt>
    <dgm:pt modelId="{240F8A07-CEB2-5049-B642-EF5DEB83D7FE}" type="sibTrans" cxnId="{6A7F32E1-78E4-944D-9D50-B863B538C5CE}">
      <dgm:prSet/>
      <dgm:spPr/>
      <dgm:t>
        <a:bodyPr/>
        <a:lstStyle/>
        <a:p>
          <a:endParaRPr lang="en-US"/>
        </a:p>
      </dgm:t>
    </dgm:pt>
    <dgm:pt modelId="{CCA20F40-B21B-7D42-A055-61EBA48C4AA7}">
      <dgm:prSet phldrT="[Text]"/>
      <dgm:spPr>
        <a:solidFill>
          <a:srgbClr val="003044"/>
        </a:solidFill>
        <a:ln>
          <a:noFill/>
        </a:ln>
        <a:effectLst/>
      </dgm:spPr>
      <dgm:t>
        <a:bodyPr/>
        <a:lstStyle/>
        <a:p>
          <a:r>
            <a:rPr lang="en-GB" b="1" noProof="0" dirty="0" smtClean="0"/>
            <a:t>Neighbours</a:t>
          </a:r>
          <a:endParaRPr lang="en-GB" b="1" noProof="0" dirty="0"/>
        </a:p>
      </dgm:t>
    </dgm:pt>
    <dgm:pt modelId="{7B45016B-B21B-564D-922C-213634987673}" type="parTrans" cxnId="{357BF153-203A-A044-B482-3773D00A3BBA}">
      <dgm:prSet/>
      <dgm:spPr/>
      <dgm:t>
        <a:bodyPr/>
        <a:lstStyle/>
        <a:p>
          <a:endParaRPr lang="en-US"/>
        </a:p>
      </dgm:t>
    </dgm:pt>
    <dgm:pt modelId="{F9588B12-403B-464E-926F-B762972CC17D}" type="sibTrans" cxnId="{357BF153-203A-A044-B482-3773D00A3BBA}">
      <dgm:prSet/>
      <dgm:spPr/>
      <dgm:t>
        <a:bodyPr/>
        <a:lstStyle/>
        <a:p>
          <a:endParaRPr lang="en-US"/>
        </a:p>
      </dgm:t>
    </dgm:pt>
    <dgm:pt modelId="{DA8EBDF2-D329-E241-A510-33EDF1BA83AF}">
      <dgm:prSet phldrT="[Text]"/>
      <dgm:spPr>
        <a:solidFill>
          <a:srgbClr val="003044"/>
        </a:solidFill>
        <a:ln>
          <a:noFill/>
        </a:ln>
        <a:effectLst/>
      </dgm:spPr>
      <dgm:t>
        <a:bodyPr/>
        <a:lstStyle/>
        <a:p>
          <a:r>
            <a:rPr lang="en-US" b="1" dirty="0" smtClean="0"/>
            <a:t>Staff</a:t>
          </a:r>
          <a:endParaRPr lang="en-US" b="1" dirty="0"/>
        </a:p>
      </dgm:t>
    </dgm:pt>
    <dgm:pt modelId="{0430937C-57DA-A143-8A4F-55EBA1A65B7F}" type="parTrans" cxnId="{D7E277FD-AD5E-D948-96D1-884CF455E27F}">
      <dgm:prSet/>
      <dgm:spPr/>
      <dgm:t>
        <a:bodyPr/>
        <a:lstStyle/>
        <a:p>
          <a:endParaRPr lang="en-US"/>
        </a:p>
      </dgm:t>
    </dgm:pt>
    <dgm:pt modelId="{4A8799CA-60B9-7740-A07E-3B033CD09C13}" type="sibTrans" cxnId="{D7E277FD-AD5E-D948-96D1-884CF455E27F}">
      <dgm:prSet/>
      <dgm:spPr/>
      <dgm:t>
        <a:bodyPr/>
        <a:lstStyle/>
        <a:p>
          <a:endParaRPr lang="en-US"/>
        </a:p>
      </dgm:t>
    </dgm:pt>
    <dgm:pt modelId="{A8E8D011-4E94-3E4F-9C79-171577207518}">
      <dgm:prSet phldrT="[Text]" custT="1"/>
      <dgm:spPr>
        <a:solidFill>
          <a:srgbClr val="1C5F00"/>
        </a:solidFill>
        <a:ln>
          <a:noFill/>
        </a:ln>
        <a:effectLst/>
      </dgm:spPr>
      <dgm:t>
        <a:bodyPr/>
        <a:lstStyle/>
        <a:p>
          <a:r>
            <a:rPr lang="en-US" sz="1100" b="1" dirty="0" smtClean="0"/>
            <a:t>Potential Users</a:t>
          </a:r>
          <a:r>
            <a:rPr lang="en-US" sz="1100" dirty="0" smtClean="0"/>
            <a:t> from the following science fields: laser-science,</a:t>
          </a:r>
          <a:r>
            <a:rPr lang="en-US" sz="1100" baseline="0" dirty="0" smtClean="0"/>
            <a:t> high-energy density, high-field, fusion, </a:t>
          </a:r>
          <a:r>
            <a:rPr lang="en-US" sz="1100" dirty="0" smtClean="0"/>
            <a:t> life science, soft condensed matter, chemistry of materials, energy, superconductivity, heritage conservation, engineering materials, and fundamental and particle physics</a:t>
          </a:r>
        </a:p>
      </dgm:t>
    </dgm:pt>
    <dgm:pt modelId="{30FBDE29-7A31-0C4B-9984-BBC692578F00}" type="parTrans" cxnId="{7CD646AF-EEC3-F84F-BA38-D84D132F4391}">
      <dgm:prSet/>
      <dgm:spPr/>
      <dgm:t>
        <a:bodyPr/>
        <a:lstStyle/>
        <a:p>
          <a:endParaRPr lang="en-US"/>
        </a:p>
      </dgm:t>
    </dgm:pt>
    <dgm:pt modelId="{059784A2-8DF2-6345-A0DC-1BA4C863B2C0}" type="sibTrans" cxnId="{7CD646AF-EEC3-F84F-BA38-D84D132F4391}">
      <dgm:prSet/>
      <dgm:spPr/>
      <dgm:t>
        <a:bodyPr/>
        <a:lstStyle/>
        <a:p>
          <a:endParaRPr lang="en-US"/>
        </a:p>
      </dgm:t>
    </dgm:pt>
    <dgm:pt modelId="{5F61E8B2-309D-314F-8C22-F81D587CC846}">
      <dgm:prSet phldrT="[Text]" custT="1"/>
      <dgm:spPr>
        <a:solidFill>
          <a:srgbClr val="1C5F00"/>
        </a:solidFill>
        <a:ln>
          <a:noFill/>
        </a:ln>
        <a:effectLst/>
      </dgm:spPr>
      <dgm:t>
        <a:bodyPr/>
        <a:lstStyle/>
        <a:p>
          <a:r>
            <a:rPr lang="en-US" sz="1000" b="1" dirty="0" smtClean="0"/>
            <a:t>Multipliers:</a:t>
          </a:r>
          <a:r>
            <a:rPr lang="en-US" sz="1000" dirty="0" smtClean="0"/>
            <a:t> European and national societies and associations</a:t>
          </a:r>
          <a:endParaRPr lang="en-US" sz="1000" dirty="0"/>
        </a:p>
      </dgm:t>
    </dgm:pt>
    <dgm:pt modelId="{28C17BCB-7F26-B44C-820D-9E92EED3E5F4}" type="parTrans" cxnId="{0213A999-B400-EB4A-AA31-595CE02A9052}">
      <dgm:prSet/>
      <dgm:spPr/>
      <dgm:t>
        <a:bodyPr/>
        <a:lstStyle/>
        <a:p>
          <a:endParaRPr lang="en-US"/>
        </a:p>
      </dgm:t>
    </dgm:pt>
    <dgm:pt modelId="{36D85658-E797-2D42-8D45-69CF1A201BF6}" type="sibTrans" cxnId="{0213A999-B400-EB4A-AA31-595CE02A9052}">
      <dgm:prSet/>
      <dgm:spPr/>
      <dgm:t>
        <a:bodyPr/>
        <a:lstStyle/>
        <a:p>
          <a:endParaRPr lang="en-US"/>
        </a:p>
      </dgm:t>
    </dgm:pt>
    <dgm:pt modelId="{D579A7B7-75E8-D546-8D3E-915D817DD766}">
      <dgm:prSet phldrT="[Text]" custT="1"/>
      <dgm:spPr>
        <a:solidFill>
          <a:srgbClr val="DD7B00"/>
        </a:solidFill>
        <a:ln>
          <a:noFill/>
        </a:ln>
        <a:effectLst/>
      </dgm:spPr>
      <dgm:t>
        <a:bodyPr/>
        <a:lstStyle/>
        <a:p>
          <a:r>
            <a:rPr lang="en-US" sz="1200" b="1" dirty="0" smtClean="0"/>
            <a:t>Indirect Beneficiaries: </a:t>
          </a:r>
          <a:r>
            <a:rPr lang="en-US" sz="1200" dirty="0" smtClean="0"/>
            <a:t>society as a whole benefiting from research driven innovation, industrial users, and actors in the innovation ecosystem</a:t>
          </a:r>
          <a:endParaRPr lang="en-US" sz="1200" dirty="0"/>
        </a:p>
      </dgm:t>
    </dgm:pt>
    <dgm:pt modelId="{E022FED5-13FD-0F46-9EC7-4C81EAF7FB09}" type="parTrans" cxnId="{EEE7E06F-3418-A24E-8B7E-0E5FFE0CBD85}">
      <dgm:prSet/>
      <dgm:spPr/>
      <dgm:t>
        <a:bodyPr/>
        <a:lstStyle/>
        <a:p>
          <a:endParaRPr lang="en-US"/>
        </a:p>
      </dgm:t>
    </dgm:pt>
    <dgm:pt modelId="{CD72C746-99BF-204A-A589-A533A484F39B}" type="sibTrans" cxnId="{EEE7E06F-3418-A24E-8B7E-0E5FFE0CBD85}">
      <dgm:prSet/>
      <dgm:spPr/>
      <dgm:t>
        <a:bodyPr/>
        <a:lstStyle/>
        <a:p>
          <a:endParaRPr lang="en-US"/>
        </a:p>
      </dgm:t>
    </dgm:pt>
    <dgm:pt modelId="{99DA457B-7A30-604B-9C26-AD2004F130FC}">
      <dgm:prSet phldrT="[Text]"/>
      <dgm:spPr>
        <a:solidFill>
          <a:srgbClr val="003044"/>
        </a:solidFill>
        <a:ln>
          <a:noFill/>
        </a:ln>
        <a:effectLst/>
      </dgm:spPr>
      <dgm:t>
        <a:bodyPr/>
        <a:lstStyle/>
        <a:p>
          <a:r>
            <a:rPr lang="en-US" b="1" dirty="0" smtClean="0"/>
            <a:t>Host Countries</a:t>
          </a:r>
          <a:endParaRPr lang="en-US" b="1" dirty="0"/>
        </a:p>
      </dgm:t>
    </dgm:pt>
    <dgm:pt modelId="{C466E054-5608-CF4F-9A0E-F9A8255C6D1F}" type="parTrans" cxnId="{8B585D98-21D3-7942-A169-C009039B5D57}">
      <dgm:prSet/>
      <dgm:spPr/>
      <dgm:t>
        <a:bodyPr/>
        <a:lstStyle/>
        <a:p>
          <a:endParaRPr lang="en-US"/>
        </a:p>
      </dgm:t>
    </dgm:pt>
    <dgm:pt modelId="{B177AF50-4142-5243-B4B3-E4B88D5EE386}" type="sibTrans" cxnId="{8B585D98-21D3-7942-A169-C009039B5D57}">
      <dgm:prSet/>
      <dgm:spPr/>
      <dgm:t>
        <a:bodyPr/>
        <a:lstStyle/>
        <a:p>
          <a:endParaRPr lang="en-US"/>
        </a:p>
      </dgm:t>
    </dgm:pt>
    <dgm:pt modelId="{53BB23FE-9158-5940-A24C-DE215D85A277}" type="pres">
      <dgm:prSet presAssocID="{27903B91-BEC0-7441-82D5-B5EF19D4C71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9E3E40B-4291-544E-8BEC-9BC0BE007936}" type="pres">
      <dgm:prSet presAssocID="{D1F1C5A6-82E2-E243-B079-8A8FE627ECFA}" presName="compNode" presStyleCnt="0"/>
      <dgm:spPr/>
    </dgm:pt>
    <dgm:pt modelId="{6578396A-55C9-1847-A211-4B511C6FFEC9}" type="pres">
      <dgm:prSet presAssocID="{D1F1C5A6-82E2-E243-B079-8A8FE627ECFA}" presName="aNode" presStyleLbl="bgShp" presStyleIdx="0" presStyleCnt="3"/>
      <dgm:spPr/>
      <dgm:t>
        <a:bodyPr/>
        <a:lstStyle/>
        <a:p>
          <a:endParaRPr lang="en-US"/>
        </a:p>
      </dgm:t>
    </dgm:pt>
    <dgm:pt modelId="{8CDFDD63-F0FA-C84E-99AA-0A51FF1C0E74}" type="pres">
      <dgm:prSet presAssocID="{D1F1C5A6-82E2-E243-B079-8A8FE627ECFA}" presName="textNode" presStyleLbl="bgShp" presStyleIdx="0" presStyleCnt="3"/>
      <dgm:spPr/>
      <dgm:t>
        <a:bodyPr/>
        <a:lstStyle/>
        <a:p>
          <a:endParaRPr lang="en-US"/>
        </a:p>
      </dgm:t>
    </dgm:pt>
    <dgm:pt modelId="{CD51FC61-90DB-984D-84B2-92020B4BCC67}" type="pres">
      <dgm:prSet presAssocID="{D1F1C5A6-82E2-E243-B079-8A8FE627ECFA}" presName="compChildNode" presStyleCnt="0"/>
      <dgm:spPr/>
    </dgm:pt>
    <dgm:pt modelId="{4A8A3B52-2688-5146-A8A7-72D75A565C13}" type="pres">
      <dgm:prSet presAssocID="{D1F1C5A6-82E2-E243-B079-8A8FE627ECFA}" presName="theInnerList" presStyleCnt="0"/>
      <dgm:spPr/>
    </dgm:pt>
    <dgm:pt modelId="{D48FAE85-F25B-9F49-AD81-0BD822F5BB6F}" type="pres">
      <dgm:prSet presAssocID="{9F46B33A-766A-CC4C-8708-50A77BF19FAA}" presName="childNode" presStyleLbl="node1" presStyleIdx="0" presStyleCnt="14" custLinFactY="93395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913CD5-D79D-0749-9A34-B9C4B3CE61AA}" type="pres">
      <dgm:prSet presAssocID="{9F46B33A-766A-CC4C-8708-50A77BF19FAA}" presName="aSpace2" presStyleCnt="0"/>
      <dgm:spPr/>
    </dgm:pt>
    <dgm:pt modelId="{59FF3C41-ED16-0143-BE8C-E16822582B49}" type="pres">
      <dgm:prSet presAssocID="{99DA457B-7A30-604B-9C26-AD2004F130FC}" presName="childNode" presStyleLbl="node1" presStyleIdx="1" presStyleCnt="14" custLinFactY="93395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05A989-B5AD-FD45-99FB-0DFC807DB8CA}" type="pres">
      <dgm:prSet presAssocID="{99DA457B-7A30-604B-9C26-AD2004F130FC}" presName="aSpace2" presStyleCnt="0"/>
      <dgm:spPr/>
    </dgm:pt>
    <dgm:pt modelId="{69FF8D4D-51AC-3147-93CF-F4C61C408D58}" type="pres">
      <dgm:prSet presAssocID="{4F74CBBF-F39F-0A4B-B819-99A2FBBC882E}" presName="childNode" presStyleLbl="node1" presStyleIdx="2" presStyleCnt="14" custLinFactY="93395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B14261-7326-E948-BD0E-775F918FC1BC}" type="pres">
      <dgm:prSet presAssocID="{4F74CBBF-F39F-0A4B-B819-99A2FBBC882E}" presName="aSpace2" presStyleCnt="0"/>
      <dgm:spPr/>
    </dgm:pt>
    <dgm:pt modelId="{64EB8C68-2B4A-B143-BA94-63E56AB2B5DB}" type="pres">
      <dgm:prSet presAssocID="{71032155-E6CB-8545-BBFE-174FB7362C6A}" presName="childNode" presStyleLbl="node1" presStyleIdx="3" presStyleCnt="14" custLinFactY="93395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39B595-3B58-D845-8D13-B85ACA26EB99}" type="pres">
      <dgm:prSet presAssocID="{71032155-E6CB-8545-BBFE-174FB7362C6A}" presName="aSpace2" presStyleCnt="0"/>
      <dgm:spPr/>
    </dgm:pt>
    <dgm:pt modelId="{639621FE-B677-1D49-ADED-A137B939D3C0}" type="pres">
      <dgm:prSet presAssocID="{C0400763-4053-CC45-94A2-0CDF5601DA5F}" presName="childNode" presStyleLbl="node1" presStyleIdx="4" presStyleCnt="14" custLinFactY="93395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C12F6A-5A57-9E43-B02D-60358AD264F5}" type="pres">
      <dgm:prSet presAssocID="{C0400763-4053-CC45-94A2-0CDF5601DA5F}" presName="aSpace2" presStyleCnt="0"/>
      <dgm:spPr/>
    </dgm:pt>
    <dgm:pt modelId="{0B610BE4-98C5-3240-9789-638D63273D45}" type="pres">
      <dgm:prSet presAssocID="{94C5D42B-346A-B04E-902D-44DBCCD20B90}" presName="childNode" presStyleLbl="node1" presStyleIdx="5" presStyleCnt="14" custLinFactY="93395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FAA786-E745-764A-9692-324FB0CB8A90}" type="pres">
      <dgm:prSet presAssocID="{94C5D42B-346A-B04E-902D-44DBCCD20B90}" presName="aSpace2" presStyleCnt="0"/>
      <dgm:spPr/>
    </dgm:pt>
    <dgm:pt modelId="{5FA518C7-6555-C347-B994-9E50168B4C0D}" type="pres">
      <dgm:prSet presAssocID="{E491FAE6-956A-4E4C-A023-7DC9D7B23A4A}" presName="childNode" presStyleLbl="node1" presStyleIdx="6" presStyleCnt="14" custLinFactY="93395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2C3589-F1C6-C845-9160-1CF0F6D37ADA}" type="pres">
      <dgm:prSet presAssocID="{E491FAE6-956A-4E4C-A023-7DC9D7B23A4A}" presName="aSpace2" presStyleCnt="0"/>
      <dgm:spPr/>
    </dgm:pt>
    <dgm:pt modelId="{06E0AB58-F9A3-6E41-B35F-8C528E143A41}" type="pres">
      <dgm:prSet presAssocID="{CCA20F40-B21B-7D42-A055-61EBA48C4AA7}" presName="childNode" presStyleLbl="node1" presStyleIdx="7" presStyleCnt="14" custLinFactY="93395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D796F-5C10-E84F-A90E-6F4E9518132C}" type="pres">
      <dgm:prSet presAssocID="{CCA20F40-B21B-7D42-A055-61EBA48C4AA7}" presName="aSpace2" presStyleCnt="0"/>
      <dgm:spPr/>
    </dgm:pt>
    <dgm:pt modelId="{EC86F337-A203-D24B-BC7E-2993BFC1564C}" type="pres">
      <dgm:prSet presAssocID="{DA8EBDF2-D329-E241-A510-33EDF1BA83AF}" presName="childNode" presStyleLbl="node1" presStyleIdx="8" presStyleCnt="14" custLinFactY="-800000" custLinFactNeighborX="405" custLinFactNeighborY="-8264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CBB4FE-5434-974C-B694-037AA254DD4B}" type="pres">
      <dgm:prSet presAssocID="{D1F1C5A6-82E2-E243-B079-8A8FE627ECFA}" presName="aSpace" presStyleCnt="0"/>
      <dgm:spPr/>
    </dgm:pt>
    <dgm:pt modelId="{81BFA41B-11DC-2D4B-9CEE-56AF3F6DB1AD}" type="pres">
      <dgm:prSet presAssocID="{7990F781-1D6C-F84E-A9D0-4844BD13043D}" presName="compNode" presStyleCnt="0"/>
      <dgm:spPr/>
    </dgm:pt>
    <dgm:pt modelId="{06A49CCD-9CBB-D149-82E5-5275D75FA1AA}" type="pres">
      <dgm:prSet presAssocID="{7990F781-1D6C-F84E-A9D0-4844BD13043D}" presName="aNode" presStyleLbl="bgShp" presStyleIdx="1" presStyleCnt="3"/>
      <dgm:spPr/>
      <dgm:t>
        <a:bodyPr/>
        <a:lstStyle/>
        <a:p>
          <a:endParaRPr lang="en-US"/>
        </a:p>
      </dgm:t>
    </dgm:pt>
    <dgm:pt modelId="{417E5A99-2213-1043-8BA1-FAA19BB4BC96}" type="pres">
      <dgm:prSet presAssocID="{7990F781-1D6C-F84E-A9D0-4844BD13043D}" presName="textNode" presStyleLbl="bgShp" presStyleIdx="1" presStyleCnt="3"/>
      <dgm:spPr/>
      <dgm:t>
        <a:bodyPr/>
        <a:lstStyle/>
        <a:p>
          <a:endParaRPr lang="en-US"/>
        </a:p>
      </dgm:t>
    </dgm:pt>
    <dgm:pt modelId="{00276793-9863-844B-90D6-92D03F9C2CD8}" type="pres">
      <dgm:prSet presAssocID="{7990F781-1D6C-F84E-A9D0-4844BD13043D}" presName="compChildNode" presStyleCnt="0"/>
      <dgm:spPr/>
    </dgm:pt>
    <dgm:pt modelId="{CD71DADB-AC43-0342-A5AE-DDB916D7D767}" type="pres">
      <dgm:prSet presAssocID="{7990F781-1D6C-F84E-A9D0-4844BD13043D}" presName="theInnerList" presStyleCnt="0"/>
      <dgm:spPr/>
    </dgm:pt>
    <dgm:pt modelId="{EBA91763-FA1F-054F-A55F-11E7C5ADBE24}" type="pres">
      <dgm:prSet presAssocID="{9C56D2AB-E04B-DE4B-97F3-0DE8C92A0BBB}" presName="childNode" presStyleLbl="node1" presStyleIdx="9" presStyleCnt="14" custScaleY="423598" custLinFactY="-83038" custLinFactNeighborX="5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6BEF9-4517-564B-B9A4-0EB0FD486232}" type="pres">
      <dgm:prSet presAssocID="{9C56D2AB-E04B-DE4B-97F3-0DE8C92A0BBB}" presName="aSpace2" presStyleCnt="0"/>
      <dgm:spPr/>
    </dgm:pt>
    <dgm:pt modelId="{D064B959-B18A-FE4A-B095-B86DAC92E7CC}" type="pres">
      <dgm:prSet presAssocID="{A8E8D011-4E94-3E4F-9C79-171577207518}" presName="childNode" presStyleLbl="node1" presStyleIdx="10" presStyleCnt="14" custScaleY="637344" custLinFactNeighborX="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E95E23-AC2F-F94D-90C1-40228CB5A2C3}" type="pres">
      <dgm:prSet presAssocID="{A8E8D011-4E94-3E4F-9C79-171577207518}" presName="aSpace2" presStyleCnt="0"/>
      <dgm:spPr/>
    </dgm:pt>
    <dgm:pt modelId="{C6EF3175-CAB9-D645-8CC1-18F1A57D049C}" type="pres">
      <dgm:prSet presAssocID="{5F61E8B2-309D-314F-8C22-F81D587CC846}" presName="childNode" presStyleLbl="node1" presStyleIdx="11" presStyleCnt="14" custLinFactY="5592" custLinFactNeighborX="414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6CB005-E24B-B241-8A98-43BBA5866639}" type="pres">
      <dgm:prSet presAssocID="{7990F781-1D6C-F84E-A9D0-4844BD13043D}" presName="aSpace" presStyleCnt="0"/>
      <dgm:spPr/>
    </dgm:pt>
    <dgm:pt modelId="{2B0E1E18-327C-1B4D-96CC-3024543C6F6B}" type="pres">
      <dgm:prSet presAssocID="{478EE1C7-D86E-774F-8D64-FB6590E248A4}" presName="compNode" presStyleCnt="0"/>
      <dgm:spPr/>
    </dgm:pt>
    <dgm:pt modelId="{B401592B-56E9-414A-8C08-7E27810BE902}" type="pres">
      <dgm:prSet presAssocID="{478EE1C7-D86E-774F-8D64-FB6590E248A4}" presName="aNode" presStyleLbl="bgShp" presStyleIdx="2" presStyleCnt="3"/>
      <dgm:spPr/>
      <dgm:t>
        <a:bodyPr/>
        <a:lstStyle/>
        <a:p>
          <a:endParaRPr lang="en-US"/>
        </a:p>
      </dgm:t>
    </dgm:pt>
    <dgm:pt modelId="{47E7BB7A-0276-5F46-95C5-0E5DC3DAEA1E}" type="pres">
      <dgm:prSet presAssocID="{478EE1C7-D86E-774F-8D64-FB6590E248A4}" presName="textNode" presStyleLbl="bgShp" presStyleIdx="2" presStyleCnt="3"/>
      <dgm:spPr/>
      <dgm:t>
        <a:bodyPr/>
        <a:lstStyle/>
        <a:p>
          <a:endParaRPr lang="en-US"/>
        </a:p>
      </dgm:t>
    </dgm:pt>
    <dgm:pt modelId="{7CC686F1-1C70-F946-BD1E-873369EA20D7}" type="pres">
      <dgm:prSet presAssocID="{478EE1C7-D86E-774F-8D64-FB6590E248A4}" presName="compChildNode" presStyleCnt="0"/>
      <dgm:spPr/>
    </dgm:pt>
    <dgm:pt modelId="{D1BC8CEF-C5F4-8441-BDF4-2EFEEA169FAA}" type="pres">
      <dgm:prSet presAssocID="{478EE1C7-D86E-774F-8D64-FB6590E248A4}" presName="theInnerList" presStyleCnt="0"/>
      <dgm:spPr/>
    </dgm:pt>
    <dgm:pt modelId="{9A1EFD87-04CE-9248-AFAD-31CB689A5B02}" type="pres">
      <dgm:prSet presAssocID="{B08F9EBA-B912-BB46-834D-93D4473FF54A}" presName="childNode" presStyleLbl="node1" presStyleIdx="12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F55F0-599B-DD4F-98B7-730100563381}" type="pres">
      <dgm:prSet presAssocID="{B08F9EBA-B912-BB46-834D-93D4473FF54A}" presName="aSpace2" presStyleCnt="0"/>
      <dgm:spPr/>
    </dgm:pt>
    <dgm:pt modelId="{6CDC8CBA-B7BE-DF46-9F68-70948A397AD8}" type="pres">
      <dgm:prSet presAssocID="{D579A7B7-75E8-D546-8D3E-915D817DD766}" presName="childNode" presStyleLbl="node1" presStyleIdx="13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7C5729-4FD6-4C46-A34D-22D7374F8A99}" type="presOf" srcId="{99DA457B-7A30-604B-9C26-AD2004F130FC}" destId="{59FF3C41-ED16-0143-BE8C-E16822582B49}" srcOrd="0" destOrd="0" presId="urn:microsoft.com/office/officeart/2005/8/layout/lProcess2"/>
    <dgm:cxn modelId="{FE38E092-14E4-994B-87B7-84FDBC787D34}" type="presOf" srcId="{A8E8D011-4E94-3E4F-9C79-171577207518}" destId="{D064B959-B18A-FE4A-B095-B86DAC92E7CC}" srcOrd="0" destOrd="0" presId="urn:microsoft.com/office/officeart/2005/8/layout/lProcess2"/>
    <dgm:cxn modelId="{357BF153-203A-A044-B482-3773D00A3BBA}" srcId="{D1F1C5A6-82E2-E243-B079-8A8FE627ECFA}" destId="{CCA20F40-B21B-7D42-A055-61EBA48C4AA7}" srcOrd="7" destOrd="0" parTransId="{7B45016B-B21B-564D-922C-213634987673}" sibTransId="{F9588B12-403B-464E-926F-B762972CC17D}"/>
    <dgm:cxn modelId="{07A4A9AA-8286-2546-BE81-1091C07C7E81}" type="presOf" srcId="{D1F1C5A6-82E2-E243-B079-8A8FE627ECFA}" destId="{6578396A-55C9-1847-A211-4B511C6FFEC9}" srcOrd="0" destOrd="0" presId="urn:microsoft.com/office/officeart/2005/8/layout/lProcess2"/>
    <dgm:cxn modelId="{E2AE923D-9407-7846-993D-1E8DF1C25796}" type="presOf" srcId="{5F61E8B2-309D-314F-8C22-F81D587CC846}" destId="{C6EF3175-CAB9-D645-8CC1-18F1A57D049C}" srcOrd="0" destOrd="0" presId="urn:microsoft.com/office/officeart/2005/8/layout/lProcess2"/>
    <dgm:cxn modelId="{D74DB511-9F87-524F-862C-CDF7B423672A}" type="presOf" srcId="{4F74CBBF-F39F-0A4B-B819-99A2FBBC882E}" destId="{69FF8D4D-51AC-3147-93CF-F4C61C408D58}" srcOrd="0" destOrd="0" presId="urn:microsoft.com/office/officeart/2005/8/layout/lProcess2"/>
    <dgm:cxn modelId="{B81CDBA2-D535-E041-B6B0-B00C1B7D8C8E}" srcId="{D1F1C5A6-82E2-E243-B079-8A8FE627ECFA}" destId="{4F74CBBF-F39F-0A4B-B819-99A2FBBC882E}" srcOrd="2" destOrd="0" parTransId="{D7DABC0A-9AC5-534E-9BF2-8EFA88266C29}" sibTransId="{FF6F37C4-8C02-374E-8907-86ABE747CFC4}"/>
    <dgm:cxn modelId="{33E1E305-6A0B-9449-90D3-0A0F869245BE}" type="presOf" srcId="{B08F9EBA-B912-BB46-834D-93D4473FF54A}" destId="{9A1EFD87-04CE-9248-AFAD-31CB689A5B02}" srcOrd="0" destOrd="0" presId="urn:microsoft.com/office/officeart/2005/8/layout/lProcess2"/>
    <dgm:cxn modelId="{6A7F32E1-78E4-944D-9D50-B863B538C5CE}" srcId="{D1F1C5A6-82E2-E243-B079-8A8FE627ECFA}" destId="{E491FAE6-956A-4E4C-A023-7DC9D7B23A4A}" srcOrd="6" destOrd="0" parTransId="{2925811A-7267-9845-854C-920801345315}" sibTransId="{240F8A07-CEB2-5049-B642-EF5DEB83D7FE}"/>
    <dgm:cxn modelId="{A1F5DC32-2D66-F546-8C36-FF58397CF96A}" srcId="{27903B91-BEC0-7441-82D5-B5EF19D4C71B}" destId="{7990F781-1D6C-F84E-A9D0-4844BD13043D}" srcOrd="1" destOrd="0" parTransId="{077FFF80-534C-D34B-9D7B-6E1493ABA4A3}" sibTransId="{02002FD4-513B-564C-ABCA-CAE626EBCE5F}"/>
    <dgm:cxn modelId="{FF69566A-2F47-4C4A-92EA-1C86C8016A72}" srcId="{478EE1C7-D86E-774F-8D64-FB6590E248A4}" destId="{B08F9EBA-B912-BB46-834D-93D4473FF54A}" srcOrd="0" destOrd="0" parTransId="{342B3E8B-DCF2-C54F-A2FE-E4C6175B3966}" sibTransId="{A9346EED-9C3B-B345-88A4-34EA048F7A55}"/>
    <dgm:cxn modelId="{F0D48445-434D-214C-A4BF-A1EFE659465A}" type="presOf" srcId="{D579A7B7-75E8-D546-8D3E-915D817DD766}" destId="{6CDC8CBA-B7BE-DF46-9F68-70948A397AD8}" srcOrd="0" destOrd="0" presId="urn:microsoft.com/office/officeart/2005/8/layout/lProcess2"/>
    <dgm:cxn modelId="{8B585D98-21D3-7942-A169-C009039B5D57}" srcId="{D1F1C5A6-82E2-E243-B079-8A8FE627ECFA}" destId="{99DA457B-7A30-604B-9C26-AD2004F130FC}" srcOrd="1" destOrd="0" parTransId="{C466E054-5608-CF4F-9A0E-F9A8255C6D1F}" sibTransId="{B177AF50-4142-5243-B4B3-E4B88D5EE386}"/>
    <dgm:cxn modelId="{ADC7B7A8-E1C4-034C-BE18-CD7EE0EFFCFD}" type="presOf" srcId="{7990F781-1D6C-F84E-A9D0-4844BD13043D}" destId="{417E5A99-2213-1043-8BA1-FAA19BB4BC96}" srcOrd="1" destOrd="0" presId="urn:microsoft.com/office/officeart/2005/8/layout/lProcess2"/>
    <dgm:cxn modelId="{8D6425CD-89AD-4340-961B-638A1F9E04C0}" type="presOf" srcId="{CCA20F40-B21B-7D42-A055-61EBA48C4AA7}" destId="{06E0AB58-F9A3-6E41-B35F-8C528E143A41}" srcOrd="0" destOrd="0" presId="urn:microsoft.com/office/officeart/2005/8/layout/lProcess2"/>
    <dgm:cxn modelId="{9CA3A25A-33D9-F040-8616-BFA82AE3AC1B}" srcId="{D1F1C5A6-82E2-E243-B079-8A8FE627ECFA}" destId="{C0400763-4053-CC45-94A2-0CDF5601DA5F}" srcOrd="4" destOrd="0" parTransId="{29021523-030E-1544-82D5-AFF9FB6A03F8}" sibTransId="{E05B3F4F-EEB5-4141-9D86-580A71B8C947}"/>
    <dgm:cxn modelId="{6C42AE8A-D918-CE4B-A510-1A28CFEB1614}" srcId="{27903B91-BEC0-7441-82D5-B5EF19D4C71B}" destId="{D1F1C5A6-82E2-E243-B079-8A8FE627ECFA}" srcOrd="0" destOrd="0" parTransId="{E678FB5A-B048-0045-BD64-AFFACA8F6F09}" sibTransId="{82E0F7BD-A35E-204F-A400-5D7779F9943F}"/>
    <dgm:cxn modelId="{D4974DA3-4684-1242-A23F-2BA2C132086D}" srcId="{D1F1C5A6-82E2-E243-B079-8A8FE627ECFA}" destId="{94C5D42B-346A-B04E-902D-44DBCCD20B90}" srcOrd="5" destOrd="0" parTransId="{52AC4970-DFD1-DA41-8A60-DE707BAFC1D8}" sibTransId="{34D06180-14D7-AE4F-88E4-DEF0B475959B}"/>
    <dgm:cxn modelId="{0213A999-B400-EB4A-AA31-595CE02A9052}" srcId="{7990F781-1D6C-F84E-A9D0-4844BD13043D}" destId="{5F61E8B2-309D-314F-8C22-F81D587CC846}" srcOrd="2" destOrd="0" parTransId="{28C17BCB-7F26-B44C-820D-9E92EED3E5F4}" sibTransId="{36D85658-E797-2D42-8D45-69CF1A201BF6}"/>
    <dgm:cxn modelId="{A15D2F8A-1C25-2A49-8D0E-2E7E33EA496D}" type="presOf" srcId="{D1F1C5A6-82E2-E243-B079-8A8FE627ECFA}" destId="{8CDFDD63-F0FA-C84E-99AA-0A51FF1C0E74}" srcOrd="1" destOrd="0" presId="urn:microsoft.com/office/officeart/2005/8/layout/lProcess2"/>
    <dgm:cxn modelId="{13277B9A-DE5E-4E4F-AF83-13916C6F2CE8}" type="presOf" srcId="{71032155-E6CB-8545-BBFE-174FB7362C6A}" destId="{64EB8C68-2B4A-B143-BA94-63E56AB2B5DB}" srcOrd="0" destOrd="0" presId="urn:microsoft.com/office/officeart/2005/8/layout/lProcess2"/>
    <dgm:cxn modelId="{CACE22FD-F08A-0C47-AF3C-96B3B41A2893}" srcId="{D1F1C5A6-82E2-E243-B079-8A8FE627ECFA}" destId="{71032155-E6CB-8545-BBFE-174FB7362C6A}" srcOrd="3" destOrd="0" parTransId="{FEF682DA-A67A-D34B-933C-E835CF5B38D1}" sibTransId="{9A80D659-93E2-5B45-92E8-4804E0C91AA6}"/>
    <dgm:cxn modelId="{3E37C255-5347-5D4A-9F53-E510F8238D4B}" type="presOf" srcId="{9C56D2AB-E04B-DE4B-97F3-0DE8C92A0BBB}" destId="{EBA91763-FA1F-054F-A55F-11E7C5ADBE24}" srcOrd="0" destOrd="0" presId="urn:microsoft.com/office/officeart/2005/8/layout/lProcess2"/>
    <dgm:cxn modelId="{D82DE4D8-10EC-7745-AB22-0B89B1054D8C}" type="presOf" srcId="{7990F781-1D6C-F84E-A9D0-4844BD13043D}" destId="{06A49CCD-9CBB-D149-82E5-5275D75FA1AA}" srcOrd="0" destOrd="0" presId="urn:microsoft.com/office/officeart/2005/8/layout/lProcess2"/>
    <dgm:cxn modelId="{8DA7EF4B-E037-5842-9679-59F861A8B801}" srcId="{D1F1C5A6-82E2-E243-B079-8A8FE627ECFA}" destId="{9F46B33A-766A-CC4C-8708-50A77BF19FAA}" srcOrd="0" destOrd="0" parTransId="{E57B7C3C-DDD0-8241-8542-AC8EC9A3C3F2}" sibTransId="{EB75CF22-3FAB-9743-90C9-24F9D779728E}"/>
    <dgm:cxn modelId="{68F24A61-E78F-1749-8C1B-E0BD932A8CE6}" type="presOf" srcId="{E491FAE6-956A-4E4C-A023-7DC9D7B23A4A}" destId="{5FA518C7-6555-C347-B994-9E50168B4C0D}" srcOrd="0" destOrd="0" presId="urn:microsoft.com/office/officeart/2005/8/layout/lProcess2"/>
    <dgm:cxn modelId="{D7E277FD-AD5E-D948-96D1-884CF455E27F}" srcId="{D1F1C5A6-82E2-E243-B079-8A8FE627ECFA}" destId="{DA8EBDF2-D329-E241-A510-33EDF1BA83AF}" srcOrd="8" destOrd="0" parTransId="{0430937C-57DA-A143-8A4F-55EBA1A65B7F}" sibTransId="{4A8799CA-60B9-7740-A07E-3B033CD09C13}"/>
    <dgm:cxn modelId="{EEE7E06F-3418-A24E-8B7E-0E5FFE0CBD85}" srcId="{478EE1C7-D86E-774F-8D64-FB6590E248A4}" destId="{D579A7B7-75E8-D546-8D3E-915D817DD766}" srcOrd="1" destOrd="0" parTransId="{E022FED5-13FD-0F46-9EC7-4C81EAF7FB09}" sibTransId="{CD72C746-99BF-204A-A589-A533A484F39B}"/>
    <dgm:cxn modelId="{6393DFBE-9307-A445-8813-3AC754F3A5AD}" type="presOf" srcId="{478EE1C7-D86E-774F-8D64-FB6590E248A4}" destId="{B401592B-56E9-414A-8C08-7E27810BE902}" srcOrd="0" destOrd="0" presId="urn:microsoft.com/office/officeart/2005/8/layout/lProcess2"/>
    <dgm:cxn modelId="{0DC24649-FBD1-1247-B4F7-8A7689712865}" type="presOf" srcId="{27903B91-BEC0-7441-82D5-B5EF19D4C71B}" destId="{53BB23FE-9158-5940-A24C-DE215D85A277}" srcOrd="0" destOrd="0" presId="urn:microsoft.com/office/officeart/2005/8/layout/lProcess2"/>
    <dgm:cxn modelId="{53DE7462-3960-C340-93B1-E43711C45983}" type="presOf" srcId="{C0400763-4053-CC45-94A2-0CDF5601DA5F}" destId="{639621FE-B677-1D49-ADED-A137B939D3C0}" srcOrd="0" destOrd="0" presId="urn:microsoft.com/office/officeart/2005/8/layout/lProcess2"/>
    <dgm:cxn modelId="{48CF2A99-E1CB-BE41-A65F-FBED95201434}" type="presOf" srcId="{478EE1C7-D86E-774F-8D64-FB6590E248A4}" destId="{47E7BB7A-0276-5F46-95C5-0E5DC3DAEA1E}" srcOrd="1" destOrd="0" presId="urn:microsoft.com/office/officeart/2005/8/layout/lProcess2"/>
    <dgm:cxn modelId="{CEF734A3-D67D-6748-A363-176A0C5D6679}" type="presOf" srcId="{DA8EBDF2-D329-E241-A510-33EDF1BA83AF}" destId="{EC86F337-A203-D24B-BC7E-2993BFC1564C}" srcOrd="0" destOrd="0" presId="urn:microsoft.com/office/officeart/2005/8/layout/lProcess2"/>
    <dgm:cxn modelId="{B1C69AD1-0380-094C-B586-AFBDB3D0BCD2}" srcId="{27903B91-BEC0-7441-82D5-B5EF19D4C71B}" destId="{478EE1C7-D86E-774F-8D64-FB6590E248A4}" srcOrd="2" destOrd="0" parTransId="{DBF528E2-DFEA-F643-927A-117839B3D6C6}" sibTransId="{569EC47C-E1B5-9447-9984-6A76170055AD}"/>
    <dgm:cxn modelId="{C0CE29EA-E296-844C-BEE5-A8B2CFD8C945}" srcId="{7990F781-1D6C-F84E-A9D0-4844BD13043D}" destId="{9C56D2AB-E04B-DE4B-97F3-0DE8C92A0BBB}" srcOrd="0" destOrd="0" parTransId="{66903AEC-E735-8140-83A2-EC98E7D23326}" sibTransId="{FD97BD8C-1E25-954A-9109-5492D566D564}"/>
    <dgm:cxn modelId="{7CD646AF-EEC3-F84F-BA38-D84D132F4391}" srcId="{7990F781-1D6C-F84E-A9D0-4844BD13043D}" destId="{A8E8D011-4E94-3E4F-9C79-171577207518}" srcOrd="1" destOrd="0" parTransId="{30FBDE29-7A31-0C4B-9984-BBC692578F00}" sibTransId="{059784A2-8DF2-6345-A0DC-1BA4C863B2C0}"/>
    <dgm:cxn modelId="{EAEAA01A-26E2-3F45-9A74-8B89B9F245D2}" type="presOf" srcId="{9F46B33A-766A-CC4C-8708-50A77BF19FAA}" destId="{D48FAE85-F25B-9F49-AD81-0BD822F5BB6F}" srcOrd="0" destOrd="0" presId="urn:microsoft.com/office/officeart/2005/8/layout/lProcess2"/>
    <dgm:cxn modelId="{43368A2F-D6FB-6647-8E8C-24BB6890BB7F}" type="presOf" srcId="{94C5D42B-346A-B04E-902D-44DBCCD20B90}" destId="{0B610BE4-98C5-3240-9789-638D63273D45}" srcOrd="0" destOrd="0" presId="urn:microsoft.com/office/officeart/2005/8/layout/lProcess2"/>
    <dgm:cxn modelId="{450D529D-3F51-274A-9AC0-025C3511ADB5}" type="presParOf" srcId="{53BB23FE-9158-5940-A24C-DE215D85A277}" destId="{39E3E40B-4291-544E-8BEC-9BC0BE007936}" srcOrd="0" destOrd="0" presId="urn:microsoft.com/office/officeart/2005/8/layout/lProcess2"/>
    <dgm:cxn modelId="{EBC3D867-13A9-C949-A437-303C8DD0A94F}" type="presParOf" srcId="{39E3E40B-4291-544E-8BEC-9BC0BE007936}" destId="{6578396A-55C9-1847-A211-4B511C6FFEC9}" srcOrd="0" destOrd="0" presId="urn:microsoft.com/office/officeart/2005/8/layout/lProcess2"/>
    <dgm:cxn modelId="{60477B56-DB1E-DF4D-B6DA-12FE3D4D6991}" type="presParOf" srcId="{39E3E40B-4291-544E-8BEC-9BC0BE007936}" destId="{8CDFDD63-F0FA-C84E-99AA-0A51FF1C0E74}" srcOrd="1" destOrd="0" presId="urn:microsoft.com/office/officeart/2005/8/layout/lProcess2"/>
    <dgm:cxn modelId="{9EA74FC3-32FE-5843-8F01-8DB23F069099}" type="presParOf" srcId="{39E3E40B-4291-544E-8BEC-9BC0BE007936}" destId="{CD51FC61-90DB-984D-84B2-92020B4BCC67}" srcOrd="2" destOrd="0" presId="urn:microsoft.com/office/officeart/2005/8/layout/lProcess2"/>
    <dgm:cxn modelId="{7C48F701-2E2C-B144-874C-ECE29985AC77}" type="presParOf" srcId="{CD51FC61-90DB-984D-84B2-92020B4BCC67}" destId="{4A8A3B52-2688-5146-A8A7-72D75A565C13}" srcOrd="0" destOrd="0" presId="urn:microsoft.com/office/officeart/2005/8/layout/lProcess2"/>
    <dgm:cxn modelId="{6538E526-C7B8-A24E-9723-B4E7BC4A642A}" type="presParOf" srcId="{4A8A3B52-2688-5146-A8A7-72D75A565C13}" destId="{D48FAE85-F25B-9F49-AD81-0BD822F5BB6F}" srcOrd="0" destOrd="0" presId="urn:microsoft.com/office/officeart/2005/8/layout/lProcess2"/>
    <dgm:cxn modelId="{2D7F5607-2AA2-AD41-B533-5E13874DFDF9}" type="presParOf" srcId="{4A8A3B52-2688-5146-A8A7-72D75A565C13}" destId="{E5913CD5-D79D-0749-9A34-B9C4B3CE61AA}" srcOrd="1" destOrd="0" presId="urn:microsoft.com/office/officeart/2005/8/layout/lProcess2"/>
    <dgm:cxn modelId="{E35D6B90-AD2D-7143-9CBC-9CEBEC9756CB}" type="presParOf" srcId="{4A8A3B52-2688-5146-A8A7-72D75A565C13}" destId="{59FF3C41-ED16-0143-BE8C-E16822582B49}" srcOrd="2" destOrd="0" presId="urn:microsoft.com/office/officeart/2005/8/layout/lProcess2"/>
    <dgm:cxn modelId="{5C70F770-A30C-F343-BD53-3FF890CB3899}" type="presParOf" srcId="{4A8A3B52-2688-5146-A8A7-72D75A565C13}" destId="{9B05A989-B5AD-FD45-99FB-0DFC807DB8CA}" srcOrd="3" destOrd="0" presId="urn:microsoft.com/office/officeart/2005/8/layout/lProcess2"/>
    <dgm:cxn modelId="{127940AB-8A53-704C-9E08-0F92A720325F}" type="presParOf" srcId="{4A8A3B52-2688-5146-A8A7-72D75A565C13}" destId="{69FF8D4D-51AC-3147-93CF-F4C61C408D58}" srcOrd="4" destOrd="0" presId="urn:microsoft.com/office/officeart/2005/8/layout/lProcess2"/>
    <dgm:cxn modelId="{2FEAFCD5-9650-6C4C-9AFB-CF9529C5DC38}" type="presParOf" srcId="{4A8A3B52-2688-5146-A8A7-72D75A565C13}" destId="{4FB14261-7326-E948-BD0E-775F918FC1BC}" srcOrd="5" destOrd="0" presId="urn:microsoft.com/office/officeart/2005/8/layout/lProcess2"/>
    <dgm:cxn modelId="{310EBA05-0957-D848-8C9A-F1A19D526159}" type="presParOf" srcId="{4A8A3B52-2688-5146-A8A7-72D75A565C13}" destId="{64EB8C68-2B4A-B143-BA94-63E56AB2B5DB}" srcOrd="6" destOrd="0" presId="urn:microsoft.com/office/officeart/2005/8/layout/lProcess2"/>
    <dgm:cxn modelId="{559ABB11-7CF7-3A4E-A6C9-6168F83EC02A}" type="presParOf" srcId="{4A8A3B52-2688-5146-A8A7-72D75A565C13}" destId="{5839B595-3B58-D845-8D13-B85ACA26EB99}" srcOrd="7" destOrd="0" presId="urn:microsoft.com/office/officeart/2005/8/layout/lProcess2"/>
    <dgm:cxn modelId="{FA0E2E80-D079-CB45-A977-D1A902F0134A}" type="presParOf" srcId="{4A8A3B52-2688-5146-A8A7-72D75A565C13}" destId="{639621FE-B677-1D49-ADED-A137B939D3C0}" srcOrd="8" destOrd="0" presId="urn:microsoft.com/office/officeart/2005/8/layout/lProcess2"/>
    <dgm:cxn modelId="{0265B195-71D5-6B4B-A895-97A2CE317B5A}" type="presParOf" srcId="{4A8A3B52-2688-5146-A8A7-72D75A565C13}" destId="{46C12F6A-5A57-9E43-B02D-60358AD264F5}" srcOrd="9" destOrd="0" presId="urn:microsoft.com/office/officeart/2005/8/layout/lProcess2"/>
    <dgm:cxn modelId="{81C9090F-99C5-674A-B9DD-B61B7C23A3D2}" type="presParOf" srcId="{4A8A3B52-2688-5146-A8A7-72D75A565C13}" destId="{0B610BE4-98C5-3240-9789-638D63273D45}" srcOrd="10" destOrd="0" presId="urn:microsoft.com/office/officeart/2005/8/layout/lProcess2"/>
    <dgm:cxn modelId="{3A626643-E744-3842-BCC2-0B8B9CC7389A}" type="presParOf" srcId="{4A8A3B52-2688-5146-A8A7-72D75A565C13}" destId="{B8FAA786-E745-764A-9692-324FB0CB8A90}" srcOrd="11" destOrd="0" presId="urn:microsoft.com/office/officeart/2005/8/layout/lProcess2"/>
    <dgm:cxn modelId="{6BD10AFC-1FD2-6549-8017-BD3210068248}" type="presParOf" srcId="{4A8A3B52-2688-5146-A8A7-72D75A565C13}" destId="{5FA518C7-6555-C347-B994-9E50168B4C0D}" srcOrd="12" destOrd="0" presId="urn:microsoft.com/office/officeart/2005/8/layout/lProcess2"/>
    <dgm:cxn modelId="{88154522-6CE4-6A41-9C71-36F01956C411}" type="presParOf" srcId="{4A8A3B52-2688-5146-A8A7-72D75A565C13}" destId="{312C3589-F1C6-C845-9160-1CF0F6D37ADA}" srcOrd="13" destOrd="0" presId="urn:microsoft.com/office/officeart/2005/8/layout/lProcess2"/>
    <dgm:cxn modelId="{F1FC81F2-F949-5045-A688-462ECD5A48D8}" type="presParOf" srcId="{4A8A3B52-2688-5146-A8A7-72D75A565C13}" destId="{06E0AB58-F9A3-6E41-B35F-8C528E143A41}" srcOrd="14" destOrd="0" presId="urn:microsoft.com/office/officeart/2005/8/layout/lProcess2"/>
    <dgm:cxn modelId="{7686DF74-3FFA-6648-86B1-786A3C185075}" type="presParOf" srcId="{4A8A3B52-2688-5146-A8A7-72D75A565C13}" destId="{DFBD796F-5C10-E84F-A90E-6F4E9518132C}" srcOrd="15" destOrd="0" presId="urn:microsoft.com/office/officeart/2005/8/layout/lProcess2"/>
    <dgm:cxn modelId="{36C5812D-A96A-EF4B-9777-E7D1940131A8}" type="presParOf" srcId="{4A8A3B52-2688-5146-A8A7-72D75A565C13}" destId="{EC86F337-A203-D24B-BC7E-2993BFC1564C}" srcOrd="16" destOrd="0" presId="urn:microsoft.com/office/officeart/2005/8/layout/lProcess2"/>
    <dgm:cxn modelId="{281A531B-246A-1A4D-A17D-74C3C9ACBE5A}" type="presParOf" srcId="{53BB23FE-9158-5940-A24C-DE215D85A277}" destId="{DACBB4FE-5434-974C-B694-037AA254DD4B}" srcOrd="1" destOrd="0" presId="urn:microsoft.com/office/officeart/2005/8/layout/lProcess2"/>
    <dgm:cxn modelId="{835B1E99-ED07-FE4B-8CEE-E9FB2413153E}" type="presParOf" srcId="{53BB23FE-9158-5940-A24C-DE215D85A277}" destId="{81BFA41B-11DC-2D4B-9CEE-56AF3F6DB1AD}" srcOrd="2" destOrd="0" presId="urn:microsoft.com/office/officeart/2005/8/layout/lProcess2"/>
    <dgm:cxn modelId="{36F62CCD-1F27-0A42-BB01-AE2FA751CC7D}" type="presParOf" srcId="{81BFA41B-11DC-2D4B-9CEE-56AF3F6DB1AD}" destId="{06A49CCD-9CBB-D149-82E5-5275D75FA1AA}" srcOrd="0" destOrd="0" presId="urn:microsoft.com/office/officeart/2005/8/layout/lProcess2"/>
    <dgm:cxn modelId="{F52BAD66-6AE8-8F43-AD98-35478709F0C8}" type="presParOf" srcId="{81BFA41B-11DC-2D4B-9CEE-56AF3F6DB1AD}" destId="{417E5A99-2213-1043-8BA1-FAA19BB4BC96}" srcOrd="1" destOrd="0" presId="urn:microsoft.com/office/officeart/2005/8/layout/lProcess2"/>
    <dgm:cxn modelId="{23254818-E954-1340-8039-9D4780F17EF9}" type="presParOf" srcId="{81BFA41B-11DC-2D4B-9CEE-56AF3F6DB1AD}" destId="{00276793-9863-844B-90D6-92D03F9C2CD8}" srcOrd="2" destOrd="0" presId="urn:microsoft.com/office/officeart/2005/8/layout/lProcess2"/>
    <dgm:cxn modelId="{95E8FCA0-7C48-E246-89F5-5C5B31888D2D}" type="presParOf" srcId="{00276793-9863-844B-90D6-92D03F9C2CD8}" destId="{CD71DADB-AC43-0342-A5AE-DDB916D7D767}" srcOrd="0" destOrd="0" presId="urn:microsoft.com/office/officeart/2005/8/layout/lProcess2"/>
    <dgm:cxn modelId="{1F619C2A-31D6-C545-B54B-F7C667B5C9CD}" type="presParOf" srcId="{CD71DADB-AC43-0342-A5AE-DDB916D7D767}" destId="{EBA91763-FA1F-054F-A55F-11E7C5ADBE24}" srcOrd="0" destOrd="0" presId="urn:microsoft.com/office/officeart/2005/8/layout/lProcess2"/>
    <dgm:cxn modelId="{AAD05D92-67B0-114A-9597-E93616A99418}" type="presParOf" srcId="{CD71DADB-AC43-0342-A5AE-DDB916D7D767}" destId="{C396BEF9-4517-564B-B9A4-0EB0FD486232}" srcOrd="1" destOrd="0" presId="urn:microsoft.com/office/officeart/2005/8/layout/lProcess2"/>
    <dgm:cxn modelId="{D8CF7A26-3FFD-E747-90D4-2189CA92F32B}" type="presParOf" srcId="{CD71DADB-AC43-0342-A5AE-DDB916D7D767}" destId="{D064B959-B18A-FE4A-B095-B86DAC92E7CC}" srcOrd="2" destOrd="0" presId="urn:microsoft.com/office/officeart/2005/8/layout/lProcess2"/>
    <dgm:cxn modelId="{B30C3BE1-C575-EE4E-8589-4B189ECA8AB7}" type="presParOf" srcId="{CD71DADB-AC43-0342-A5AE-DDB916D7D767}" destId="{ADE95E23-AC2F-F94D-90C1-40228CB5A2C3}" srcOrd="3" destOrd="0" presId="urn:microsoft.com/office/officeart/2005/8/layout/lProcess2"/>
    <dgm:cxn modelId="{5AD157EE-C13B-B94A-85D3-98A16905D5B5}" type="presParOf" srcId="{CD71DADB-AC43-0342-A5AE-DDB916D7D767}" destId="{C6EF3175-CAB9-D645-8CC1-18F1A57D049C}" srcOrd="4" destOrd="0" presId="urn:microsoft.com/office/officeart/2005/8/layout/lProcess2"/>
    <dgm:cxn modelId="{F5A68AA8-9F32-9546-AA5B-C20538F8430D}" type="presParOf" srcId="{53BB23FE-9158-5940-A24C-DE215D85A277}" destId="{DB6CB005-E24B-B241-8A98-43BBA5866639}" srcOrd="3" destOrd="0" presId="urn:microsoft.com/office/officeart/2005/8/layout/lProcess2"/>
    <dgm:cxn modelId="{ACB3282D-8E90-954B-B5C4-7CFAB988D214}" type="presParOf" srcId="{53BB23FE-9158-5940-A24C-DE215D85A277}" destId="{2B0E1E18-327C-1B4D-96CC-3024543C6F6B}" srcOrd="4" destOrd="0" presId="urn:microsoft.com/office/officeart/2005/8/layout/lProcess2"/>
    <dgm:cxn modelId="{0062378A-10DA-4144-A85B-7F712EA33912}" type="presParOf" srcId="{2B0E1E18-327C-1B4D-96CC-3024543C6F6B}" destId="{B401592B-56E9-414A-8C08-7E27810BE902}" srcOrd="0" destOrd="0" presId="urn:microsoft.com/office/officeart/2005/8/layout/lProcess2"/>
    <dgm:cxn modelId="{153A2853-46FD-B044-AEE5-FC8D9B449A8F}" type="presParOf" srcId="{2B0E1E18-327C-1B4D-96CC-3024543C6F6B}" destId="{47E7BB7A-0276-5F46-95C5-0E5DC3DAEA1E}" srcOrd="1" destOrd="0" presId="urn:microsoft.com/office/officeart/2005/8/layout/lProcess2"/>
    <dgm:cxn modelId="{52BC002C-FD0C-854B-BF75-84E6C635EDF7}" type="presParOf" srcId="{2B0E1E18-327C-1B4D-96CC-3024543C6F6B}" destId="{7CC686F1-1C70-F946-BD1E-873369EA20D7}" srcOrd="2" destOrd="0" presId="urn:microsoft.com/office/officeart/2005/8/layout/lProcess2"/>
    <dgm:cxn modelId="{6D9C02D8-CCC9-AD49-8FE7-B6F2A0B788D6}" type="presParOf" srcId="{7CC686F1-1C70-F946-BD1E-873369EA20D7}" destId="{D1BC8CEF-C5F4-8441-BDF4-2EFEEA169FAA}" srcOrd="0" destOrd="0" presId="urn:microsoft.com/office/officeart/2005/8/layout/lProcess2"/>
    <dgm:cxn modelId="{2E03673B-6049-D647-B460-AE0ECEE3ED29}" type="presParOf" srcId="{D1BC8CEF-C5F4-8441-BDF4-2EFEEA169FAA}" destId="{9A1EFD87-04CE-9248-AFAD-31CB689A5B02}" srcOrd="0" destOrd="0" presId="urn:microsoft.com/office/officeart/2005/8/layout/lProcess2"/>
    <dgm:cxn modelId="{281BAF5C-B98F-4345-86F7-4CF42F8A7FC1}" type="presParOf" srcId="{D1BC8CEF-C5F4-8441-BDF4-2EFEEA169FAA}" destId="{BB4F55F0-599B-DD4F-98B7-730100563381}" srcOrd="1" destOrd="0" presId="urn:microsoft.com/office/officeart/2005/8/layout/lProcess2"/>
    <dgm:cxn modelId="{B3A305A6-C6EF-8345-8819-DB0FAF5D770B}" type="presParOf" srcId="{D1BC8CEF-C5F4-8441-BDF4-2EFEEA169FAA}" destId="{6CDC8CBA-B7BE-DF46-9F68-70948A397AD8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78396A-55C9-1847-A211-4B511C6FFEC9}">
      <dsp:nvSpPr>
        <dsp:cNvPr id="0" name=""/>
        <dsp:cNvSpPr/>
      </dsp:nvSpPr>
      <dsp:spPr>
        <a:xfrm>
          <a:off x="1004" y="0"/>
          <a:ext cx="2611933" cy="5150293"/>
        </a:xfrm>
        <a:prstGeom prst="roundRect">
          <a:avLst>
            <a:gd name="adj" fmla="val 10000"/>
          </a:avLst>
        </a:prstGeom>
        <a:solidFill>
          <a:srgbClr val="0082C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solidFill>
                <a:srgbClr val="FFFFFF"/>
              </a:solidFill>
            </a:rPr>
            <a:t>FACILITY</a:t>
          </a:r>
          <a:endParaRPr lang="en-US" sz="2700" b="1" kern="1200" dirty="0">
            <a:solidFill>
              <a:srgbClr val="FFFFFF"/>
            </a:solidFill>
          </a:endParaRPr>
        </a:p>
      </dsp:txBody>
      <dsp:txXfrm>
        <a:off x="1004" y="0"/>
        <a:ext cx="2611933" cy="1545087"/>
      </dsp:txXfrm>
    </dsp:sp>
    <dsp:sp modelId="{D48FAE85-F25B-9F49-AD81-0BD822F5BB6F}">
      <dsp:nvSpPr>
        <dsp:cNvPr id="0" name=""/>
        <dsp:cNvSpPr/>
      </dsp:nvSpPr>
      <dsp:spPr>
        <a:xfrm>
          <a:off x="262197" y="1902222"/>
          <a:ext cx="2089546" cy="326922"/>
        </a:xfrm>
        <a:prstGeom prst="roundRect">
          <a:avLst>
            <a:gd name="adj" fmla="val 10000"/>
          </a:avLst>
        </a:prstGeom>
        <a:solidFill>
          <a:srgbClr val="00304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Governance and Funding Agencies</a:t>
          </a:r>
          <a:endParaRPr lang="en-US" sz="1100" b="1" kern="1200" dirty="0"/>
        </a:p>
      </dsp:txBody>
      <dsp:txXfrm>
        <a:off x="271772" y="1911797"/>
        <a:ext cx="2070396" cy="307772"/>
      </dsp:txXfrm>
    </dsp:sp>
    <dsp:sp modelId="{59FF3C41-ED16-0143-BE8C-E16822582B49}">
      <dsp:nvSpPr>
        <dsp:cNvPr id="0" name=""/>
        <dsp:cNvSpPr/>
      </dsp:nvSpPr>
      <dsp:spPr>
        <a:xfrm>
          <a:off x="262197" y="2279440"/>
          <a:ext cx="2089546" cy="326922"/>
        </a:xfrm>
        <a:prstGeom prst="roundRect">
          <a:avLst>
            <a:gd name="adj" fmla="val 10000"/>
          </a:avLst>
        </a:prstGeom>
        <a:solidFill>
          <a:srgbClr val="00304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Host Countries</a:t>
          </a:r>
          <a:endParaRPr lang="en-US" sz="1100" b="1" kern="1200" dirty="0"/>
        </a:p>
      </dsp:txBody>
      <dsp:txXfrm>
        <a:off x="271772" y="2289015"/>
        <a:ext cx="2070396" cy="307772"/>
      </dsp:txXfrm>
    </dsp:sp>
    <dsp:sp modelId="{69FF8D4D-51AC-3147-93CF-F4C61C408D58}">
      <dsp:nvSpPr>
        <dsp:cNvPr id="0" name=""/>
        <dsp:cNvSpPr/>
      </dsp:nvSpPr>
      <dsp:spPr>
        <a:xfrm>
          <a:off x="262197" y="2656659"/>
          <a:ext cx="2089546" cy="326922"/>
        </a:xfrm>
        <a:prstGeom prst="roundRect">
          <a:avLst>
            <a:gd name="adj" fmla="val 10000"/>
          </a:avLst>
        </a:prstGeom>
        <a:solidFill>
          <a:srgbClr val="00304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Committee Members</a:t>
          </a:r>
          <a:endParaRPr lang="en-US" sz="1100" b="1" kern="1200" dirty="0"/>
        </a:p>
      </dsp:txBody>
      <dsp:txXfrm>
        <a:off x="271772" y="2666234"/>
        <a:ext cx="2070396" cy="307772"/>
      </dsp:txXfrm>
    </dsp:sp>
    <dsp:sp modelId="{64EB8C68-2B4A-B143-BA94-63E56AB2B5DB}">
      <dsp:nvSpPr>
        <dsp:cNvPr id="0" name=""/>
        <dsp:cNvSpPr/>
      </dsp:nvSpPr>
      <dsp:spPr>
        <a:xfrm>
          <a:off x="262197" y="3033878"/>
          <a:ext cx="2089546" cy="326922"/>
        </a:xfrm>
        <a:prstGeom prst="roundRect">
          <a:avLst>
            <a:gd name="adj" fmla="val 10000"/>
          </a:avLst>
        </a:prstGeom>
        <a:solidFill>
          <a:srgbClr val="00304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Licensing Authorities</a:t>
          </a:r>
          <a:endParaRPr lang="en-US" sz="1100" b="1" kern="1200" dirty="0"/>
        </a:p>
      </dsp:txBody>
      <dsp:txXfrm>
        <a:off x="271772" y="3043453"/>
        <a:ext cx="2070396" cy="307772"/>
      </dsp:txXfrm>
    </dsp:sp>
    <dsp:sp modelId="{639621FE-B677-1D49-ADED-A137B939D3C0}">
      <dsp:nvSpPr>
        <dsp:cNvPr id="0" name=""/>
        <dsp:cNvSpPr/>
      </dsp:nvSpPr>
      <dsp:spPr>
        <a:xfrm>
          <a:off x="262197" y="3411097"/>
          <a:ext cx="2089546" cy="326922"/>
        </a:xfrm>
        <a:prstGeom prst="roundRect">
          <a:avLst>
            <a:gd name="adj" fmla="val 10000"/>
          </a:avLst>
        </a:prstGeom>
        <a:solidFill>
          <a:srgbClr val="00304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EU Institutions and Funds</a:t>
          </a:r>
          <a:endParaRPr lang="en-US" sz="1100" b="1" kern="1200" dirty="0"/>
        </a:p>
      </dsp:txBody>
      <dsp:txXfrm>
        <a:off x="271772" y="3420672"/>
        <a:ext cx="2070396" cy="307772"/>
      </dsp:txXfrm>
    </dsp:sp>
    <dsp:sp modelId="{0B610BE4-98C5-3240-9789-638D63273D45}">
      <dsp:nvSpPr>
        <dsp:cNvPr id="0" name=""/>
        <dsp:cNvSpPr/>
      </dsp:nvSpPr>
      <dsp:spPr>
        <a:xfrm>
          <a:off x="262197" y="3788315"/>
          <a:ext cx="2089546" cy="326922"/>
        </a:xfrm>
        <a:prstGeom prst="roundRect">
          <a:avLst>
            <a:gd name="adj" fmla="val 10000"/>
          </a:avLst>
        </a:prstGeom>
        <a:solidFill>
          <a:srgbClr val="00304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Collaboration and Grant Partners</a:t>
          </a:r>
          <a:endParaRPr lang="en-US" sz="1100" b="1" kern="1200" dirty="0"/>
        </a:p>
      </dsp:txBody>
      <dsp:txXfrm>
        <a:off x="271772" y="3797890"/>
        <a:ext cx="2070396" cy="307772"/>
      </dsp:txXfrm>
    </dsp:sp>
    <dsp:sp modelId="{5FA518C7-6555-C347-B994-9E50168B4C0D}">
      <dsp:nvSpPr>
        <dsp:cNvPr id="0" name=""/>
        <dsp:cNvSpPr/>
      </dsp:nvSpPr>
      <dsp:spPr>
        <a:xfrm>
          <a:off x="262197" y="4165534"/>
          <a:ext cx="2089546" cy="326922"/>
        </a:xfrm>
        <a:prstGeom prst="roundRect">
          <a:avLst>
            <a:gd name="adj" fmla="val 10000"/>
          </a:avLst>
        </a:prstGeom>
        <a:solidFill>
          <a:srgbClr val="00304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Commercial Suppliers</a:t>
          </a:r>
          <a:endParaRPr lang="en-US" sz="1100" b="1" kern="1200" dirty="0"/>
        </a:p>
      </dsp:txBody>
      <dsp:txXfrm>
        <a:off x="271772" y="4175109"/>
        <a:ext cx="2070396" cy="307772"/>
      </dsp:txXfrm>
    </dsp:sp>
    <dsp:sp modelId="{06E0AB58-F9A3-6E41-B35F-8C528E143A41}">
      <dsp:nvSpPr>
        <dsp:cNvPr id="0" name=""/>
        <dsp:cNvSpPr/>
      </dsp:nvSpPr>
      <dsp:spPr>
        <a:xfrm>
          <a:off x="262197" y="4542753"/>
          <a:ext cx="2089546" cy="326922"/>
        </a:xfrm>
        <a:prstGeom prst="roundRect">
          <a:avLst>
            <a:gd name="adj" fmla="val 10000"/>
          </a:avLst>
        </a:prstGeom>
        <a:solidFill>
          <a:srgbClr val="00304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noProof="0" dirty="0" smtClean="0"/>
            <a:t>Neighbours</a:t>
          </a:r>
          <a:endParaRPr lang="en-GB" sz="1100" b="1" kern="1200" noProof="0" dirty="0"/>
        </a:p>
      </dsp:txBody>
      <dsp:txXfrm>
        <a:off x="271772" y="4552328"/>
        <a:ext cx="2070396" cy="307772"/>
      </dsp:txXfrm>
    </dsp:sp>
    <dsp:sp modelId="{EC86F337-A203-D24B-BC7E-2993BFC1564C}">
      <dsp:nvSpPr>
        <dsp:cNvPr id="0" name=""/>
        <dsp:cNvSpPr/>
      </dsp:nvSpPr>
      <dsp:spPr>
        <a:xfrm>
          <a:off x="270660" y="1533306"/>
          <a:ext cx="2089546" cy="326922"/>
        </a:xfrm>
        <a:prstGeom prst="roundRect">
          <a:avLst>
            <a:gd name="adj" fmla="val 10000"/>
          </a:avLst>
        </a:prstGeom>
        <a:solidFill>
          <a:srgbClr val="00304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Staff</a:t>
          </a:r>
          <a:endParaRPr lang="en-US" sz="1100" b="1" kern="1200" dirty="0"/>
        </a:p>
      </dsp:txBody>
      <dsp:txXfrm>
        <a:off x="280235" y="1542881"/>
        <a:ext cx="2070396" cy="307772"/>
      </dsp:txXfrm>
    </dsp:sp>
    <dsp:sp modelId="{06A49CCD-9CBB-D149-82E5-5275D75FA1AA}">
      <dsp:nvSpPr>
        <dsp:cNvPr id="0" name=""/>
        <dsp:cNvSpPr/>
      </dsp:nvSpPr>
      <dsp:spPr>
        <a:xfrm>
          <a:off x="2808833" y="0"/>
          <a:ext cx="2611933" cy="5150293"/>
        </a:xfrm>
        <a:prstGeom prst="roundRect">
          <a:avLst>
            <a:gd name="adj" fmla="val 1000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solidFill>
                <a:srgbClr val="FFFFFF"/>
              </a:solidFill>
            </a:rPr>
            <a:t>SCIENCE</a:t>
          </a:r>
          <a:endParaRPr lang="en-US" sz="2700" b="1" kern="1200" dirty="0">
            <a:solidFill>
              <a:srgbClr val="FFFFFF"/>
            </a:solidFill>
          </a:endParaRPr>
        </a:p>
      </dsp:txBody>
      <dsp:txXfrm>
        <a:off x="2808833" y="0"/>
        <a:ext cx="2611933" cy="1545087"/>
      </dsp:txXfrm>
    </dsp:sp>
    <dsp:sp modelId="{EBA91763-FA1F-054F-A55F-11E7C5ADBE24}">
      <dsp:nvSpPr>
        <dsp:cNvPr id="0" name=""/>
        <dsp:cNvSpPr/>
      </dsp:nvSpPr>
      <dsp:spPr>
        <a:xfrm>
          <a:off x="3071259" y="1269781"/>
          <a:ext cx="2089546" cy="1189230"/>
        </a:xfrm>
        <a:prstGeom prst="roundRect">
          <a:avLst>
            <a:gd name="adj" fmla="val 10000"/>
          </a:avLst>
        </a:prstGeom>
        <a:solidFill>
          <a:srgbClr val="1C5F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Scientific and Academic Users</a:t>
          </a:r>
          <a:r>
            <a:rPr lang="en-US" sz="1400" kern="1200" dirty="0" smtClean="0"/>
            <a:t>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1" kern="1200" dirty="0" smtClean="0"/>
            <a:t>5,200 unique users and 3,500 principal investigators in Globally</a:t>
          </a:r>
          <a:endParaRPr lang="en-US" sz="1400" i="1" kern="1200" dirty="0"/>
        </a:p>
      </dsp:txBody>
      <dsp:txXfrm>
        <a:off x="3106090" y="1304612"/>
        <a:ext cx="2019884" cy="1119568"/>
      </dsp:txXfrm>
    </dsp:sp>
    <dsp:sp modelId="{D064B959-B18A-FE4A-B095-B86DAC92E7CC}">
      <dsp:nvSpPr>
        <dsp:cNvPr id="0" name=""/>
        <dsp:cNvSpPr/>
      </dsp:nvSpPr>
      <dsp:spPr>
        <a:xfrm>
          <a:off x="3071259" y="2778519"/>
          <a:ext cx="2089546" cy="1789311"/>
        </a:xfrm>
        <a:prstGeom prst="roundRect">
          <a:avLst>
            <a:gd name="adj" fmla="val 10000"/>
          </a:avLst>
        </a:prstGeom>
        <a:solidFill>
          <a:srgbClr val="1C5F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Potential Users</a:t>
          </a:r>
          <a:r>
            <a:rPr lang="en-US" sz="1100" kern="1200" dirty="0" smtClean="0"/>
            <a:t> from the following science fields: laser-science,</a:t>
          </a:r>
          <a:r>
            <a:rPr lang="en-US" sz="1100" kern="1200" baseline="0" dirty="0" smtClean="0"/>
            <a:t> high-energy density, high-field, fusion, </a:t>
          </a:r>
          <a:r>
            <a:rPr lang="en-US" sz="1100" kern="1200" dirty="0" smtClean="0"/>
            <a:t> life science, soft condensed matter, chemistry of materials, energy, superconductivity, heritage conservation, engineering materials, and fundamental and particle physics</a:t>
          </a:r>
        </a:p>
      </dsp:txBody>
      <dsp:txXfrm>
        <a:off x="3123666" y="2830926"/>
        <a:ext cx="1984732" cy="1684497"/>
      </dsp:txXfrm>
    </dsp:sp>
    <dsp:sp modelId="{C6EF3175-CAB9-D645-8CC1-18F1A57D049C}">
      <dsp:nvSpPr>
        <dsp:cNvPr id="0" name=""/>
        <dsp:cNvSpPr/>
      </dsp:nvSpPr>
      <dsp:spPr>
        <a:xfrm>
          <a:off x="3078677" y="4669913"/>
          <a:ext cx="2089546" cy="280745"/>
        </a:xfrm>
        <a:prstGeom prst="roundRect">
          <a:avLst>
            <a:gd name="adj" fmla="val 10000"/>
          </a:avLst>
        </a:prstGeom>
        <a:solidFill>
          <a:srgbClr val="1C5F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Multipliers:</a:t>
          </a:r>
          <a:r>
            <a:rPr lang="en-US" sz="1000" kern="1200" dirty="0" smtClean="0"/>
            <a:t> European and national societies and associations</a:t>
          </a:r>
          <a:endParaRPr lang="en-US" sz="1000" kern="1200" dirty="0"/>
        </a:p>
      </dsp:txBody>
      <dsp:txXfrm>
        <a:off x="3086900" y="4678136"/>
        <a:ext cx="2073100" cy="264299"/>
      </dsp:txXfrm>
    </dsp:sp>
    <dsp:sp modelId="{B401592B-56E9-414A-8C08-7E27810BE902}">
      <dsp:nvSpPr>
        <dsp:cNvPr id="0" name=""/>
        <dsp:cNvSpPr/>
      </dsp:nvSpPr>
      <dsp:spPr>
        <a:xfrm>
          <a:off x="5616661" y="0"/>
          <a:ext cx="2611933" cy="5150293"/>
        </a:xfrm>
        <a:prstGeom prst="roundRect">
          <a:avLst>
            <a:gd name="adj" fmla="val 10000"/>
          </a:avLst>
        </a:prstGeom>
        <a:solidFill>
          <a:srgbClr val="FFB3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solidFill>
                <a:srgbClr val="FFFFFF"/>
              </a:solidFill>
            </a:rPr>
            <a:t>SOCIETY</a:t>
          </a:r>
          <a:endParaRPr lang="en-US" sz="2700" b="1" kern="1200" dirty="0">
            <a:solidFill>
              <a:srgbClr val="FFFFFF"/>
            </a:solidFill>
          </a:endParaRPr>
        </a:p>
      </dsp:txBody>
      <dsp:txXfrm>
        <a:off x="5616661" y="0"/>
        <a:ext cx="2611933" cy="1545087"/>
      </dsp:txXfrm>
    </dsp:sp>
    <dsp:sp modelId="{9A1EFD87-04CE-9248-AFAD-31CB689A5B02}">
      <dsp:nvSpPr>
        <dsp:cNvPr id="0" name=""/>
        <dsp:cNvSpPr/>
      </dsp:nvSpPr>
      <dsp:spPr>
        <a:xfrm>
          <a:off x="5877855" y="1546596"/>
          <a:ext cx="2089546" cy="1552883"/>
        </a:xfrm>
        <a:prstGeom prst="roundRect">
          <a:avLst>
            <a:gd name="adj" fmla="val 10000"/>
          </a:avLst>
        </a:prstGeom>
        <a:solidFill>
          <a:srgbClr val="DD7B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Direct Beneficiaries: </a:t>
          </a:r>
          <a:r>
            <a:rPr lang="en-US" sz="1200" kern="1200" dirty="0" smtClean="0"/>
            <a:t>Region, local and regional governments, municipalities, funding agencies, businesses, business associations</a:t>
          </a:r>
          <a:endParaRPr lang="en-US" sz="1200" kern="1200" dirty="0"/>
        </a:p>
      </dsp:txBody>
      <dsp:txXfrm>
        <a:off x="5923337" y="1592078"/>
        <a:ext cx="1998582" cy="1461919"/>
      </dsp:txXfrm>
    </dsp:sp>
    <dsp:sp modelId="{6CDC8CBA-B7BE-DF46-9F68-70948A397AD8}">
      <dsp:nvSpPr>
        <dsp:cNvPr id="0" name=""/>
        <dsp:cNvSpPr/>
      </dsp:nvSpPr>
      <dsp:spPr>
        <a:xfrm>
          <a:off x="5877855" y="3338385"/>
          <a:ext cx="2089546" cy="1552883"/>
        </a:xfrm>
        <a:prstGeom prst="roundRect">
          <a:avLst>
            <a:gd name="adj" fmla="val 10000"/>
          </a:avLst>
        </a:prstGeom>
        <a:solidFill>
          <a:srgbClr val="DD7B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Indirect Beneficiaries: </a:t>
          </a:r>
          <a:r>
            <a:rPr lang="en-US" sz="1200" kern="1200" dirty="0" smtClean="0"/>
            <a:t>society as a whole benefiting from research driven innovation, industrial users, and actors in the innovation ecosystem</a:t>
          </a:r>
          <a:endParaRPr lang="en-US" sz="1200" kern="1200" dirty="0"/>
        </a:p>
      </dsp:txBody>
      <dsp:txXfrm>
        <a:off x="5923337" y="3383867"/>
        <a:ext cx="1998582" cy="14619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C8552-ED46-C14B-B756-1FBC494E2315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029BE-1C92-FD4F-A357-B135FFADF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3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75209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029BE-1C92-FD4F-A357-B135FFADFEF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22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E5E-2081-0E4F-B982-18A925740B7B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D910-C5FC-C349-9FA7-C28D6D12A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971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E5E-2081-0E4F-B982-18A925740B7B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D910-C5FC-C349-9FA7-C28D6D12A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107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E5E-2081-0E4F-B982-18A925740B7B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D910-C5FC-C349-9FA7-C28D6D12A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9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D910-C5FC-C349-9FA7-C28D6D12A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312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E5E-2081-0E4F-B982-18A925740B7B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D910-C5FC-C349-9FA7-C28D6D12A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604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E5E-2081-0E4F-B982-18A925740B7B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D910-C5FC-C349-9FA7-C28D6D12A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8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E5E-2081-0E4F-B982-18A925740B7B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D910-C5FC-C349-9FA7-C28D6D12A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69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E5E-2081-0E4F-B982-18A925740B7B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D910-C5FC-C349-9FA7-C28D6D12A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616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E5E-2081-0E4F-B982-18A925740B7B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D910-C5FC-C349-9FA7-C28D6D12A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305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E5E-2081-0E4F-B982-18A925740B7B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D910-C5FC-C349-9FA7-C28D6D12A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5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1E5E-2081-0E4F-B982-18A925740B7B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D910-C5FC-C349-9FA7-C28D6D12A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093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81E5E-2081-0E4F-B982-18A925740B7B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4D910-C5FC-C349-9FA7-C28D6D12A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16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png"/><Relationship Id="rId8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microsoft.com/office/2007/relationships/hdphoto" Target="../media/hdphoto1.wdp"/><Relationship Id="rId5" Type="http://schemas.openxmlformats.org/officeDocument/2006/relationships/image" Target="../media/image32.jpeg"/><Relationship Id="rId6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Relationship Id="rId3" Type="http://schemas.openxmlformats.org/officeDocument/2006/relationships/image" Target="../media/image1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tp://www.msmt.cz/themes/msmt2017/images/logo-en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7583" y="137987"/>
            <a:ext cx="2426817" cy="481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151" y="137986"/>
            <a:ext cx="1688449" cy="4954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8274" y="74019"/>
            <a:ext cx="745841" cy="55938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-20299" y="754745"/>
            <a:ext cx="9164298" cy="4771295"/>
            <a:chOff x="711201" y="1005746"/>
            <a:chExt cx="8432800" cy="463540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1201" y="1005747"/>
              <a:ext cx="3143924" cy="21914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04"/>
            <a:stretch/>
          </p:blipFill>
          <p:spPr>
            <a:xfrm>
              <a:off x="711201" y="3283139"/>
              <a:ext cx="4076274" cy="235801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53768" y="1005746"/>
              <a:ext cx="5190232" cy="21914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76801" y="3283138"/>
              <a:ext cx="4267200" cy="2358014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3664657" y="3242871"/>
            <a:ext cx="42817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bg1"/>
                </a:solidFill>
              </a:rPr>
              <a:t>of Large </a:t>
            </a:r>
            <a:r>
              <a:rPr lang="en-US" sz="3200" b="1" dirty="0">
                <a:solidFill>
                  <a:schemeClr val="bg1"/>
                </a:solidFill>
              </a:rPr>
              <a:t>R</a:t>
            </a:r>
            <a:r>
              <a:rPr lang="en-US" sz="3200" b="1" dirty="0" smtClean="0">
                <a:solidFill>
                  <a:schemeClr val="bg1"/>
                </a:solidFill>
              </a:rPr>
              <a:t>esearch </a:t>
            </a:r>
            <a:r>
              <a:rPr lang="en-US" sz="3200" b="1" dirty="0">
                <a:solidFill>
                  <a:schemeClr val="bg1"/>
                </a:solidFill>
              </a:rPr>
              <a:t>I</a:t>
            </a:r>
            <a:r>
              <a:rPr lang="en-US" sz="3200" b="1" dirty="0" smtClean="0">
                <a:solidFill>
                  <a:schemeClr val="bg1"/>
                </a:solidFill>
              </a:rPr>
              <a:t>nfrastructures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12488" y="5543783"/>
            <a:ext cx="9144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Calibri" charset="0"/>
              </a:rPr>
              <a:t>4</a:t>
            </a:r>
            <a:r>
              <a:rPr lang="en-US" sz="2400" b="1" baseline="30000" dirty="0">
                <a:solidFill>
                  <a:srgbClr val="000000"/>
                </a:solidFill>
                <a:latin typeface="Calibri" charset="0"/>
              </a:rPr>
              <a:t>th </a:t>
            </a:r>
            <a:r>
              <a:rPr lang="en-US" sz="2400" b="1" dirty="0">
                <a:solidFill>
                  <a:srgbClr val="000000"/>
                </a:solidFill>
                <a:latin typeface="Calibri" charset="0"/>
              </a:rPr>
              <a:t>National Day </a:t>
            </a:r>
            <a:r>
              <a:rPr lang="en-US" sz="2400" b="1" dirty="0" smtClean="0">
                <a:solidFill>
                  <a:srgbClr val="000000"/>
                </a:solidFill>
                <a:latin typeface="Calibri" charset="0"/>
              </a:rPr>
              <a:t>Large </a:t>
            </a:r>
            <a:r>
              <a:rPr lang="en-US" sz="2400" b="1" dirty="0">
                <a:solidFill>
                  <a:srgbClr val="000000"/>
                </a:solidFill>
                <a:latin typeface="Calibri" charset="0"/>
              </a:rPr>
              <a:t>Research Infrastructures </a:t>
            </a:r>
            <a:endParaRPr lang="en-US" sz="2400" dirty="0">
              <a:solidFill>
                <a:srgbClr val="000000"/>
              </a:solidFill>
              <a:latin typeface="Calibri" charset="0"/>
            </a:endParaRPr>
          </a:p>
          <a:p>
            <a:pPr algn="ctr"/>
            <a:r>
              <a:rPr lang="en-US" b="1" dirty="0">
                <a:solidFill>
                  <a:srgbClr val="000000"/>
                </a:solidFill>
                <a:latin typeface="Calibri" charset="0"/>
              </a:rPr>
              <a:t>Allen Weeks, ELI-DC</a:t>
            </a:r>
            <a:endParaRPr lang="en-US" dirty="0">
              <a:solidFill>
                <a:srgbClr val="000000"/>
              </a:solidFill>
              <a:latin typeface="Calibri" charset="0"/>
            </a:endParaRPr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Calibri" charset="0"/>
              </a:rPr>
              <a:t>Charles </a:t>
            </a:r>
            <a:r>
              <a:rPr lang="en-US" b="1" dirty="0">
                <a:solidFill>
                  <a:srgbClr val="000000"/>
                </a:solidFill>
                <a:latin typeface="Calibri" charset="0"/>
              </a:rPr>
              <a:t>University, Faculty of Mathematics and Physics </a:t>
            </a:r>
            <a:endParaRPr lang="en-US" b="1" dirty="0" smtClean="0">
              <a:solidFill>
                <a:srgbClr val="000000"/>
              </a:solidFill>
              <a:latin typeface="Calibri" charset="0"/>
            </a:endParaRPr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Calibri" charset="0"/>
              </a:rPr>
              <a:t>19</a:t>
            </a:r>
            <a:r>
              <a:rPr lang="en-US" b="1" baseline="30000" dirty="0" smtClean="0">
                <a:solidFill>
                  <a:srgbClr val="000000"/>
                </a:solidFill>
                <a:latin typeface="Calibri" charset="0"/>
              </a:rPr>
              <a:t>th </a:t>
            </a:r>
            <a:r>
              <a:rPr lang="en-US" b="1" dirty="0">
                <a:solidFill>
                  <a:srgbClr val="000000"/>
                </a:solidFill>
                <a:latin typeface="Calibri" charset="0"/>
              </a:rPr>
              <a:t>November 2019, Prague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696381" y="1670538"/>
            <a:ext cx="49477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Socio-economic Benefits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1357260" y="754745"/>
            <a:ext cx="1976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chemeClr val="bg1"/>
                </a:solidFill>
              </a:rPr>
              <a:t>Exploring</a:t>
            </a:r>
            <a:endParaRPr lang="en-US" sz="3600"/>
          </a:p>
        </p:txBody>
      </p:sp>
      <p:sp>
        <p:nvSpPr>
          <p:cNvPr id="13" name="Rectangle 12"/>
          <p:cNvSpPr/>
          <p:nvPr/>
        </p:nvSpPr>
        <p:spPr>
          <a:xfrm>
            <a:off x="1765487" y="3934194"/>
            <a:ext cx="18020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Impacts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404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607" y="2536412"/>
            <a:ext cx="871684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i="1" dirty="0" smtClean="0"/>
              <a:t>“Now </a:t>
            </a:r>
            <a:r>
              <a:rPr lang="en-US" sz="2200" i="1" dirty="0"/>
              <a:t>that science is an </a:t>
            </a:r>
            <a:r>
              <a:rPr lang="en-US" sz="2200" i="1" dirty="0" smtClean="0"/>
              <a:t>investment*, </a:t>
            </a:r>
            <a:r>
              <a:rPr lang="en-US" sz="2200" b="1" i="1" dirty="0"/>
              <a:t>its funders will expect it to behave as such.</a:t>
            </a:r>
            <a:r>
              <a:rPr lang="en-US" sz="2200" i="1" dirty="0"/>
              <a:t> That means that there will be extra strain on the principle by which politicians don't interfere in the setting of academic research priorities — known in Britain as the Haldane principle, after First World War minister and troubleshooter Richard Burdon Haldane. </a:t>
            </a:r>
            <a:r>
              <a:rPr lang="en-US" sz="2200" b="1" i="1" dirty="0"/>
              <a:t>The era of scientists being left to run their own show may be drawing to a close if science is expected to make economic returns.</a:t>
            </a:r>
            <a:r>
              <a:rPr lang="en-US" sz="2200" i="1" dirty="0"/>
              <a:t> You have been warned</a:t>
            </a:r>
            <a:r>
              <a:rPr lang="en-US" sz="2200" i="1" dirty="0" smtClean="0"/>
              <a:t>.”</a:t>
            </a:r>
            <a:endParaRPr lang="en-US" sz="2200" i="1" dirty="0"/>
          </a:p>
          <a:p>
            <a:pPr lvl="8"/>
            <a:endParaRPr lang="en-US" sz="2400" b="1" dirty="0" smtClean="0"/>
          </a:p>
          <a:p>
            <a:pPr lvl="1"/>
            <a:r>
              <a:rPr lang="en-US" sz="2200" b="1" i="1" dirty="0" smtClean="0"/>
              <a:t>- </a:t>
            </a:r>
            <a:r>
              <a:rPr lang="en-US" sz="2200" i="1" dirty="0" err="1" smtClean="0"/>
              <a:t>Ehsan</a:t>
            </a:r>
            <a:r>
              <a:rPr lang="en-US" sz="2200" i="1" dirty="0" smtClean="0"/>
              <a:t> </a:t>
            </a:r>
            <a:r>
              <a:rPr lang="en-US" sz="2200" i="1" dirty="0"/>
              <a:t>Masood</a:t>
            </a:r>
          </a:p>
          <a:p>
            <a:pPr lvl="1"/>
            <a:r>
              <a:rPr lang="is-IS" sz="2200" i="1" dirty="0" smtClean="0"/>
              <a:t>  </a:t>
            </a:r>
            <a:r>
              <a:rPr lang="is-IS" i="1" dirty="0" smtClean="0"/>
              <a:t>Nature </a:t>
            </a:r>
            <a:r>
              <a:rPr lang="is-IS" i="1" dirty="0"/>
              <a:t>volume 551, pages 297–298 </a:t>
            </a:r>
            <a:endParaRPr lang="is-IS" i="1" dirty="0" smtClean="0"/>
          </a:p>
          <a:p>
            <a:pPr lvl="1"/>
            <a:r>
              <a:rPr lang="is-IS" i="1" dirty="0" smtClean="0"/>
              <a:t>  16 </a:t>
            </a:r>
            <a:r>
              <a:rPr lang="is-IS" i="1" dirty="0"/>
              <a:t>November </a:t>
            </a:r>
            <a:r>
              <a:rPr lang="is-IS" i="1" dirty="0" smtClean="0"/>
              <a:t>2017</a:t>
            </a:r>
          </a:p>
        </p:txBody>
      </p:sp>
      <p:sp>
        <p:nvSpPr>
          <p:cNvPr id="5" name="Rectangle 4"/>
          <p:cNvSpPr/>
          <p:nvPr/>
        </p:nvSpPr>
        <p:spPr>
          <a:xfrm>
            <a:off x="159457" y="1181687"/>
            <a:ext cx="762169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i="1" dirty="0" smtClean="0"/>
              <a:t>Review of </a:t>
            </a:r>
            <a:endParaRPr lang="en-US" sz="2200" dirty="0" smtClean="0"/>
          </a:p>
          <a:p>
            <a:r>
              <a:rPr lang="en-US" sz="2200" b="1" dirty="0" smtClean="0"/>
              <a:t>Capitalism </a:t>
            </a:r>
            <a:r>
              <a:rPr lang="en-US" sz="2200" b="1" dirty="0"/>
              <a:t>Without Capital: The Rise of the Intangible Economy</a:t>
            </a:r>
          </a:p>
          <a:p>
            <a:r>
              <a:rPr lang="en-US" sz="2200" dirty="0"/>
              <a:t>Jonathan </a:t>
            </a:r>
            <a:r>
              <a:rPr lang="en-US" sz="2200" dirty="0" err="1"/>
              <a:t>Haskel</a:t>
            </a:r>
            <a:r>
              <a:rPr lang="en-US" sz="2200" dirty="0"/>
              <a:t> &amp; </a:t>
            </a:r>
            <a:r>
              <a:rPr lang="en-US" sz="2200" dirty="0" err="1"/>
              <a:t>Stian</a:t>
            </a:r>
            <a:r>
              <a:rPr lang="en-US" sz="2200" dirty="0"/>
              <a:t> Westlake. Princeton University Press</a:t>
            </a:r>
          </a:p>
        </p:txBody>
      </p:sp>
      <p:sp>
        <p:nvSpPr>
          <p:cNvPr id="6" name="AutoShape 2" descr="ature"/>
          <p:cNvSpPr>
            <a:spLocks noChangeAspect="1" noChangeArrowheads="1"/>
          </p:cNvSpPr>
          <p:nvPr/>
        </p:nvSpPr>
        <p:spPr bwMode="auto">
          <a:xfrm>
            <a:off x="384628" y="905515"/>
            <a:ext cx="144122" cy="14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4" name="Picture 4" descr="mage result for nature magazine log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607" y="308926"/>
            <a:ext cx="2711302" cy="62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apitalism without Capital: The Rise of the Intangible Econom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8747" y="63773"/>
            <a:ext cx="1362075" cy="211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58929" y="5702537"/>
            <a:ext cx="378116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* 2014 U.K. decision by G. Osborne to reclassify R&amp;D as ‘investment’ in public books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248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-508000" y="1662481"/>
            <a:ext cx="3860800" cy="327183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rgbClr val="FFFFFF"/>
                </a:solidFill>
              </a:rPr>
              <a:t>FACILITY</a:t>
            </a:r>
          </a:p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15422" y="228600"/>
            <a:ext cx="86435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i="1" dirty="0"/>
              <a:t>The Environment is </a:t>
            </a:r>
            <a:r>
              <a:rPr lang="en-US" sz="2400" b="1" i="1" dirty="0" smtClean="0"/>
              <a:t>complex and stakeholders </a:t>
            </a:r>
            <a:r>
              <a:rPr lang="en-US" sz="2400" b="1" i="1" dirty="0"/>
              <a:t>have many interests</a:t>
            </a:r>
            <a:r>
              <a:rPr lang="is-IS" sz="2400" b="1" i="1" dirty="0" smtClean="0"/>
              <a:t>…</a:t>
            </a:r>
            <a:endParaRPr lang="en-US" sz="2400" b="1" i="1" dirty="0"/>
          </a:p>
        </p:txBody>
      </p:sp>
      <p:sp>
        <p:nvSpPr>
          <p:cNvPr id="14" name="Oval 13"/>
          <p:cNvSpPr/>
          <p:nvPr/>
        </p:nvSpPr>
        <p:spPr>
          <a:xfrm>
            <a:off x="5664200" y="1097941"/>
            <a:ext cx="4127500" cy="3835400"/>
          </a:xfrm>
          <a:prstGeom prst="ellipse">
            <a:avLst/>
          </a:prstGeom>
          <a:solidFill>
            <a:schemeClr val="accent6">
              <a:alpha val="8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b="1" dirty="0">
                <a:solidFill>
                  <a:srgbClr val="FFFFFF"/>
                </a:solidFill>
              </a:rPr>
              <a:t>SCIENCE</a:t>
            </a:r>
          </a:p>
        </p:txBody>
      </p:sp>
      <p:sp>
        <p:nvSpPr>
          <p:cNvPr id="12" name="Oval 11"/>
          <p:cNvSpPr/>
          <p:nvPr/>
        </p:nvSpPr>
        <p:spPr>
          <a:xfrm>
            <a:off x="2489200" y="4495800"/>
            <a:ext cx="3606800" cy="2984500"/>
          </a:xfrm>
          <a:prstGeom prst="ellipse">
            <a:avLst/>
          </a:prstGeom>
          <a:solidFill>
            <a:srgbClr val="FFC000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  <a:p>
            <a:pPr algn="ctr"/>
            <a:endParaRPr lang="en-US" sz="2800" b="1" dirty="0">
              <a:solidFill>
                <a:srgbClr val="FFFFFF"/>
              </a:solidFill>
            </a:endParaRPr>
          </a:p>
          <a:p>
            <a:pPr algn="ctr"/>
            <a:r>
              <a:rPr lang="en-US" sz="2800" b="1" dirty="0">
                <a:solidFill>
                  <a:srgbClr val="FFFFFF"/>
                </a:solidFill>
              </a:rPr>
              <a:t>SOCIETY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27400" y="2857503"/>
            <a:ext cx="194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Research Infrastructure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22381" y="563483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i="1" dirty="0">
                <a:latin typeface="Calibri" charset="0"/>
                <a:ea typeface="Calibri" charset="0"/>
                <a:cs typeface="Calibri" charset="0"/>
              </a:rPr>
              <a:t>Effective </a:t>
            </a:r>
            <a:r>
              <a:rPr lang="en-US" sz="2800" b="1" i="1" dirty="0" smtClean="0">
                <a:latin typeface="Calibri" charset="0"/>
                <a:ea typeface="Calibri" charset="0"/>
                <a:cs typeface="Calibri" charset="0"/>
              </a:rPr>
              <a:t>governance and management </a:t>
            </a:r>
            <a:r>
              <a:rPr lang="en-US" sz="2800" b="1" i="1" dirty="0">
                <a:latin typeface="Calibri" charset="0"/>
                <a:ea typeface="Calibri" charset="0"/>
                <a:cs typeface="Calibri" charset="0"/>
              </a:rPr>
              <a:t>work in the areas where interests overlap</a:t>
            </a:r>
            <a:r>
              <a:rPr lang="is-IS" sz="2800" b="1" i="1" dirty="0">
                <a:latin typeface="Calibri" charset="0"/>
                <a:ea typeface="Calibri" charset="0"/>
                <a:cs typeface="Calibri" charset="0"/>
              </a:rPr>
              <a:t>…</a:t>
            </a:r>
            <a:endParaRPr lang="en-US" sz="2800" b="1" i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15422" y="80373"/>
            <a:ext cx="5943600" cy="617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smtClean="0">
                <a:latin typeface="Calibri" charset="0"/>
                <a:ea typeface="Calibri" charset="0"/>
                <a:cs typeface="Calibri" charset="0"/>
              </a:rPr>
              <a:t>Key Stakeholder Groups</a:t>
            </a:r>
            <a:endParaRPr lang="en-US" sz="3200" b="1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8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0" presetClass="path" presetSubtype="0" accel="50000" decel="5000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44444E-6 2.96296E-6 L 0.21944 -0.0518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72" y="-2593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11111E-6 -4.81481E-6 L -0.25695 0.01112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47" y="55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1.85185E-6 L -0.01527 -0.2537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1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4" grpId="0" animBg="1"/>
      <p:bldP spid="14" grpId="1" animBg="1"/>
      <p:bldP spid="12" grpId="0" animBg="1"/>
      <p:bldP spid="12" grpId="1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421" y="132797"/>
            <a:ext cx="5943600" cy="617095"/>
          </a:xfrm>
        </p:spPr>
        <p:txBody>
          <a:bodyPr>
            <a:noAutofit/>
          </a:bodyPr>
          <a:lstStyle/>
          <a:p>
            <a:r>
              <a:rPr lang="en-US" sz="3200" b="1" smtClean="0">
                <a:latin typeface="Calibri" charset="0"/>
                <a:ea typeface="Calibri" charset="0"/>
                <a:cs typeface="Calibri" charset="0"/>
              </a:rPr>
              <a:t>Key Stakeholder </a:t>
            </a: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Groups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445178"/>
              </p:ext>
            </p:extLst>
          </p:nvPr>
        </p:nvGraphicFramePr>
        <p:xfrm>
          <a:off x="457200" y="818001"/>
          <a:ext cx="8229600" cy="51502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Left-Right Arrow 7"/>
          <p:cNvSpPr/>
          <p:nvPr/>
        </p:nvSpPr>
        <p:spPr>
          <a:xfrm>
            <a:off x="213240" y="5833687"/>
            <a:ext cx="8719986" cy="907409"/>
          </a:xfrm>
          <a:prstGeom prst="leftRightArrow">
            <a:avLst>
              <a:gd name="adj1" fmla="val 50000"/>
              <a:gd name="adj2" fmla="val 19798"/>
            </a:avLst>
          </a:prstGeom>
          <a:solidFill>
            <a:srgbClr val="84858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573291" y="6007972"/>
            <a:ext cx="205213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</a:rPr>
              <a:t>MEDIA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356" y="6509451"/>
            <a:ext cx="9144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848586"/>
                </a:solidFill>
              </a:rPr>
              <a:t>National and international news agencies, newspapers, TV and radio stations, and online news portals</a:t>
            </a:r>
          </a:p>
        </p:txBody>
      </p:sp>
    </p:spTree>
    <p:extLst>
      <p:ext uri="{BB962C8B-B14F-4D97-AF65-F5344CB8AC3E}">
        <p14:creationId xmlns:p14="http://schemas.microsoft.com/office/powerpoint/2010/main" val="585917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78396A-55C9-1847-A211-4B511C6FFE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FF8D4D-51AC-3147-93CF-F4C61C408D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EB8C68-2B4A-B143-BA94-63E56AB2B5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9621FE-B677-1D49-ADED-A137B939D3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610BE4-98C5-3240-9789-638D63273D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A518C7-6555-C347-B994-9E50168B4C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E0AB58-F9A3-6E41-B35F-8C528E143A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86F337-A203-D24B-BC7E-2993BFC156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FF3C41-ED16-0143-BE8C-E16822582B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8FAE85-F25B-9F49-AD81-0BD822F5BB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A49CCD-9CBB-D149-82E5-5275D75FA1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EF3175-CAB9-D645-8CC1-18F1A57D04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64B959-B18A-FE4A-B095-B86DAC92E7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BA91763-FA1F-054F-A55F-11E7C5ADBE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01592B-56E9-414A-8C08-7E27810BE9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1EFD87-04CE-9248-AFAD-31CB689A5B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DC8CBA-B7BE-DF46-9F68-70948A397A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lvlOne"/>
        </p:bldSub>
      </p:bldGraphic>
      <p:bldP spid="8" grpId="0" animBg="1"/>
      <p:bldP spid="9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6-10-12 at 10.46.4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7" y="1264556"/>
            <a:ext cx="9144000" cy="5500311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009900" y="78927"/>
            <a:ext cx="5943600" cy="617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latin typeface="Calibri" charset="0"/>
                <a:ea typeface="Calibri" charset="0"/>
                <a:cs typeface="Calibri" charset="0"/>
              </a:rPr>
              <a:t> Emphasis Over Life Cycle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817" y="696022"/>
            <a:ext cx="8369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000000"/>
                </a:solidFill>
              </a:rPr>
              <a:t>Stakeholder emphasis may shift as different socioeconomic indicators are relevant at different times </a:t>
            </a:r>
            <a:r>
              <a:rPr lang="mr-IN" sz="2400" b="1" i="1" dirty="0" smtClean="0">
                <a:solidFill>
                  <a:srgbClr val="000000"/>
                </a:solidFill>
              </a:rPr>
              <a:t>…</a:t>
            </a:r>
            <a:r>
              <a:rPr lang="en-US" sz="2400" b="1" i="1" dirty="0">
                <a:solidFill>
                  <a:srgbClr val="000000"/>
                </a:solidFill>
              </a:rPr>
              <a:t> </a:t>
            </a:r>
            <a:r>
              <a:rPr lang="en-US" sz="2400" b="1" i="1" dirty="0" smtClean="0">
                <a:solidFill>
                  <a:srgbClr val="000000"/>
                </a:solidFill>
              </a:rPr>
              <a:t>or not!</a:t>
            </a:r>
            <a:endParaRPr lang="en-US" sz="2400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8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43" y="377352"/>
            <a:ext cx="8774192" cy="1325563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Social and Economic Impact Starts Immediately in the Life Cycle of a Research Infrastructure. They are both local and global. But they offer opportunities </a:t>
            </a:r>
            <a:r>
              <a:rPr lang="mr-IN" sz="3200" dirty="0" smtClean="0"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 not guarantees. </a:t>
            </a:r>
            <a:endParaRPr lang="en-US" sz="3200" dirty="0"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0" y="2075998"/>
            <a:ext cx="9144000" cy="4782002"/>
            <a:chOff x="233916" y="1892585"/>
            <a:chExt cx="9144000" cy="4782002"/>
          </a:xfrm>
        </p:grpSpPr>
        <p:pic>
          <p:nvPicPr>
            <p:cNvPr id="4" name="Picture 3">
              <a:extLst>
                <a:ext uri="{FF2B5EF4-FFF2-40B4-BE49-F238E27FC236}">
                  <a16:creationId xmlns="" xmlns:a16="http://schemas.microsoft.com/office/drawing/2014/main" id="{72D5296E-B81F-AE48-9B1E-7DEF3185F7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3916" y="1892585"/>
              <a:ext cx="9144000" cy="478200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53680" y="2602044"/>
              <a:ext cx="1304471" cy="7392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12794" y="2608047"/>
              <a:ext cx="1136650" cy="733197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79"/>
          <a:stretch/>
        </p:blipFill>
        <p:spPr bwMode="auto">
          <a:xfrm>
            <a:off x="0" y="4782002"/>
            <a:ext cx="9169400" cy="20759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10527" y="2371665"/>
            <a:ext cx="8730273" cy="28007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b="1" i="1" dirty="0" smtClean="0">
                <a:latin typeface="Calibri" charset="0"/>
                <a:ea typeface="Calibri" charset="0"/>
                <a:cs typeface="Calibri" charset="0"/>
              </a:rPr>
              <a:t>Investment</a:t>
            </a:r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 is driving </a:t>
            </a:r>
            <a:r>
              <a:rPr lang="en-US" sz="2200" b="1" dirty="0" smtClean="0">
                <a:latin typeface="Calibri" charset="0"/>
                <a:ea typeface="Calibri" charset="0"/>
                <a:cs typeface="Calibri" charset="0"/>
              </a:rPr>
              <a:t>development and attractiveness </a:t>
            </a:r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in </a:t>
            </a:r>
            <a:r>
              <a:rPr lang="en-US" sz="2200" dirty="0" err="1" smtClean="0">
                <a:latin typeface="Calibri" charset="0"/>
                <a:ea typeface="Calibri" charset="0"/>
                <a:cs typeface="Calibri" charset="0"/>
              </a:rPr>
              <a:t>Dolní</a:t>
            </a:r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 B</a:t>
            </a:r>
            <a:r>
              <a:rPr lang="sl-SI" sz="2200" dirty="0" smtClean="0">
                <a:latin typeface="Calibri" charset="0"/>
                <a:ea typeface="Calibri" charset="0"/>
                <a:cs typeface="Calibri" charset="0"/>
              </a:rPr>
              <a:t>řežany.</a:t>
            </a:r>
          </a:p>
          <a:p>
            <a:pPr marL="342900" indent="-342900">
              <a:buFont typeface="Arial"/>
              <a:buChar char="•"/>
            </a:pPr>
            <a:r>
              <a:rPr lang="en-US" sz="2200" b="1" i="1" dirty="0">
                <a:latin typeface="Calibri" charset="0"/>
                <a:ea typeface="Calibri" charset="0"/>
                <a:cs typeface="Calibri" charset="0"/>
              </a:rPr>
              <a:t>Investment</a:t>
            </a:r>
            <a:r>
              <a:rPr lang="sl-SI" sz="2200" dirty="0" smtClean="0">
                <a:latin typeface="Calibri" charset="0"/>
                <a:ea typeface="Calibri" charset="0"/>
                <a:cs typeface="Calibri" charset="0"/>
              </a:rPr>
              <a:t> is driving </a:t>
            </a:r>
            <a:r>
              <a:rPr lang="sl-SI" sz="2200" b="1" dirty="0" smtClean="0">
                <a:latin typeface="Calibri" charset="0"/>
                <a:ea typeface="Calibri" charset="0"/>
                <a:cs typeface="Calibri" charset="0"/>
              </a:rPr>
              <a:t>recognition </a:t>
            </a:r>
            <a:r>
              <a:rPr lang="sl-SI" sz="2200" dirty="0" smtClean="0">
                <a:latin typeface="Calibri" charset="0"/>
                <a:ea typeface="Calibri" charset="0"/>
                <a:cs typeface="Calibri" charset="0"/>
              </a:rPr>
              <a:t>in Prague and the Czech Rep. with spillover effects for institutions and industry.</a:t>
            </a:r>
            <a:endParaRPr lang="en-US" sz="2200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2200" b="1" i="1" dirty="0">
                <a:latin typeface="Calibri" charset="0"/>
                <a:ea typeface="Calibri" charset="0"/>
                <a:cs typeface="Calibri" charset="0"/>
              </a:rPr>
              <a:t>Investment</a:t>
            </a:r>
            <a:r>
              <a:rPr lang="en-US" sz="2200" dirty="0">
                <a:latin typeface="Calibri" charset="0"/>
                <a:ea typeface="Calibri" charset="0"/>
                <a:cs typeface="Calibri" charset="0"/>
              </a:rPr>
              <a:t> is driving </a:t>
            </a:r>
            <a:r>
              <a:rPr lang="en-US" sz="2200" b="1" dirty="0" smtClean="0">
                <a:latin typeface="Calibri" charset="0"/>
                <a:ea typeface="Calibri" charset="0"/>
                <a:cs typeface="Calibri" charset="0"/>
              </a:rPr>
              <a:t>European leadership</a:t>
            </a:r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200" dirty="0">
                <a:latin typeface="Calibri" charset="0"/>
                <a:ea typeface="Calibri" charset="0"/>
                <a:cs typeface="Calibri" charset="0"/>
              </a:rPr>
              <a:t>in laser and photonics, especially for state-of-the-art </a:t>
            </a:r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systems</a:t>
            </a:r>
            <a:endParaRPr lang="en-US" sz="2200" dirty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Projected total </a:t>
            </a:r>
            <a:r>
              <a:rPr lang="en-US" sz="2200" dirty="0">
                <a:latin typeface="Calibri" charset="0"/>
                <a:ea typeface="Calibri" charset="0"/>
                <a:cs typeface="Calibri" charset="0"/>
              </a:rPr>
              <a:t>peak power for high power laser </a:t>
            </a:r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systems </a:t>
            </a:r>
            <a:r>
              <a:rPr lang="en-US" sz="2200" dirty="0">
                <a:latin typeface="Calibri" charset="0"/>
                <a:ea typeface="Calibri" charset="0"/>
                <a:cs typeface="Calibri" charset="0"/>
              </a:rPr>
              <a:t>operational and under construction is by far </a:t>
            </a:r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world-leading with ELI </a:t>
            </a:r>
            <a:r>
              <a:rPr lang="en-US" sz="2200" dirty="0">
                <a:latin typeface="Calibri" charset="0"/>
                <a:ea typeface="Calibri" charset="0"/>
                <a:cs typeface="Calibri" charset="0"/>
              </a:rPr>
              <a:t>Facilities </a:t>
            </a:r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introducing </a:t>
            </a:r>
            <a:r>
              <a:rPr lang="en-US" sz="2200" b="1" dirty="0">
                <a:latin typeface="Calibri" charset="0"/>
                <a:ea typeface="Calibri" charset="0"/>
                <a:cs typeface="Calibri" charset="0"/>
              </a:rPr>
              <a:t>5 PW-class </a:t>
            </a:r>
            <a:r>
              <a:rPr lang="en-US" sz="2200" b="1" dirty="0" smtClean="0">
                <a:latin typeface="Calibri" charset="0"/>
                <a:ea typeface="Calibri" charset="0"/>
                <a:cs typeface="Calibri" charset="0"/>
              </a:rPr>
              <a:t>lasers </a:t>
            </a:r>
            <a:endParaRPr lang="en-US" sz="2200" b="1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20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912122" y="230162"/>
            <a:ext cx="70214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r"/>
            <a:r>
              <a:rPr lang="en-GB" sz="3200" b="1" dirty="0">
                <a:solidFill>
                  <a:schemeClr val="bg1"/>
                </a:solidFill>
                <a:latin typeface="+mj-lt"/>
                <a:ea typeface="Trebuchet MS" charset="0"/>
                <a:cs typeface="Trebuchet MS" charset="0"/>
              </a:rPr>
              <a:t> Transition to </a:t>
            </a:r>
            <a:r>
              <a:rPr lang="en-GB" sz="3200" b="1" dirty="0" smtClean="0">
                <a:solidFill>
                  <a:schemeClr val="bg1"/>
                </a:solidFill>
                <a:latin typeface="+mj-lt"/>
                <a:ea typeface="Trebuchet MS" charset="0"/>
                <a:cs typeface="Trebuchet MS" charset="0"/>
              </a:rPr>
              <a:t>Operations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6034896-4C6E-3245-B6B5-E288AE7EC5EF}"/>
              </a:ext>
            </a:extLst>
          </p:cNvPr>
          <p:cNvSpPr/>
          <p:nvPr/>
        </p:nvSpPr>
        <p:spPr>
          <a:xfrm>
            <a:off x="115143" y="4553068"/>
            <a:ext cx="8837379" cy="209288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400" i="1" dirty="0" smtClean="0">
                <a:latin typeface="Calibri" charset="0"/>
                <a:ea typeface="Calibri" charset="0"/>
                <a:cs typeface="Calibri" charset="0"/>
              </a:rPr>
              <a:t>ELI is </a:t>
            </a:r>
            <a:r>
              <a:rPr lang="en-GB" sz="2400" b="1" i="1" dirty="0" smtClean="0">
                <a:latin typeface="Calibri" charset="0"/>
                <a:ea typeface="Calibri" charset="0"/>
                <a:cs typeface="Calibri" charset="0"/>
              </a:rPr>
              <a:t>transitioning from Construction to Operations</a:t>
            </a:r>
          </a:p>
          <a:p>
            <a:pPr marL="342900" indent="-342900">
              <a:buFont typeface="Arial"/>
              <a:buChar char="•"/>
            </a:pPr>
            <a:r>
              <a:rPr lang="en-GB" sz="2400" i="1" dirty="0" smtClean="0">
                <a:latin typeface="Calibri" charset="0"/>
                <a:ea typeface="Calibri" charset="0"/>
                <a:cs typeface="Calibri" charset="0"/>
              </a:rPr>
              <a:t>ELI </a:t>
            </a:r>
            <a:r>
              <a:rPr lang="en-GB" sz="2400" i="1" dirty="0">
                <a:latin typeface="Calibri" charset="0"/>
                <a:ea typeface="Calibri" charset="0"/>
                <a:cs typeface="Calibri" charset="0"/>
              </a:rPr>
              <a:t>facilities </a:t>
            </a:r>
            <a:r>
              <a:rPr lang="en-GB" sz="2400" i="1" dirty="0" smtClean="0">
                <a:latin typeface="Calibri" charset="0"/>
                <a:ea typeface="Calibri" charset="0"/>
                <a:cs typeface="Calibri" charset="0"/>
              </a:rPr>
              <a:t>being delivered </a:t>
            </a:r>
            <a:r>
              <a:rPr lang="en-GB" sz="2400" b="1" i="1" dirty="0" smtClean="0">
                <a:latin typeface="Calibri" charset="0"/>
                <a:ea typeface="Calibri" charset="0"/>
                <a:cs typeface="Calibri" charset="0"/>
              </a:rPr>
              <a:t>for users beginning in 2020</a:t>
            </a:r>
            <a:endParaRPr lang="en-GB" sz="2400" b="1" i="1" dirty="0">
              <a:latin typeface="Calibri" charset="0"/>
              <a:ea typeface="Calibri" charset="0"/>
              <a:cs typeface="Calibri" charset="0"/>
            </a:endParaRPr>
          </a:p>
          <a:p>
            <a:pPr marL="342900" lvl="1" indent="-342900">
              <a:spcBef>
                <a:spcPct val="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it-IT" sz="2400" i="1" dirty="0">
                <a:latin typeface="Calibri" charset="0"/>
                <a:ea typeface="Calibri" charset="0"/>
                <a:cs typeface="Calibri" charset="0"/>
                <a:sym typeface="Arial" pitchFamily="34" charset="0"/>
              </a:rPr>
              <a:t>The </a:t>
            </a:r>
            <a:r>
              <a:rPr lang="en-GB" altLang="it-IT" sz="2400" b="1" i="1" dirty="0" smtClean="0">
                <a:latin typeface="Calibri" charset="0"/>
                <a:ea typeface="Calibri" charset="0"/>
                <a:cs typeface="Calibri" charset="0"/>
                <a:sym typeface="Arial" pitchFamily="34" charset="0"/>
              </a:rPr>
              <a:t>users’</a:t>
            </a:r>
            <a:r>
              <a:rPr lang="en-GB" altLang="it-IT" sz="2400" i="1" dirty="0" smtClean="0">
                <a:latin typeface="Calibri" charset="0"/>
                <a:ea typeface="Calibri" charset="0"/>
                <a:cs typeface="Calibri" charset="0"/>
                <a:sym typeface="Arial" pitchFamily="34" charset="0"/>
              </a:rPr>
              <a:t>  </a:t>
            </a:r>
            <a:r>
              <a:rPr lang="en-GB" altLang="it-IT" sz="2400" i="1" dirty="0">
                <a:latin typeface="Calibri" charset="0"/>
                <a:ea typeface="Calibri" charset="0"/>
                <a:cs typeface="Calibri" charset="0"/>
                <a:sym typeface="Arial" pitchFamily="34" charset="0"/>
              </a:rPr>
              <a:t>access is </a:t>
            </a:r>
            <a:r>
              <a:rPr lang="en-GB" altLang="it-IT" sz="2400" b="1" i="1" dirty="0" smtClean="0">
                <a:latin typeface="Calibri" charset="0"/>
                <a:ea typeface="Calibri" charset="0"/>
                <a:cs typeface="Calibri" charset="0"/>
                <a:sym typeface="Arial" pitchFamily="34" charset="0"/>
              </a:rPr>
              <a:t>excellence-based and open</a:t>
            </a:r>
          </a:p>
          <a:p>
            <a:pPr marL="342900" lvl="1" indent="-342900">
              <a:spcBef>
                <a:spcPct val="0"/>
              </a:spcBef>
              <a:spcAft>
                <a:spcPts val="600"/>
              </a:spcAft>
              <a:buFont typeface="Arial"/>
              <a:buChar char="•"/>
            </a:pPr>
            <a:r>
              <a:rPr lang="en-GB" sz="2400" b="1" i="1" dirty="0" smtClean="0">
                <a:latin typeface="Calibri" charset="0"/>
                <a:ea typeface="Calibri" charset="0"/>
                <a:cs typeface="Calibri" charset="0"/>
              </a:rPr>
              <a:t>Built with European Regional Development Funding </a:t>
            </a:r>
            <a:endParaRPr lang="en-GB" sz="2400" i="1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lvl="0" indent="-342900">
              <a:buFont typeface="Arial"/>
              <a:buChar char="•"/>
            </a:pPr>
            <a:r>
              <a:rPr lang="en-GB" altLang="it-IT" sz="2400" i="1" dirty="0">
                <a:latin typeface="Calibri" charset="0"/>
                <a:ea typeface="Calibri" charset="0"/>
                <a:cs typeface="Calibri" charset="0"/>
                <a:sym typeface="Arial" pitchFamily="34" charset="0"/>
              </a:rPr>
              <a:t>Integration of ELI ERIC enables a </a:t>
            </a:r>
            <a:r>
              <a:rPr lang="en-GB" altLang="it-IT" sz="2400" b="1" i="1" dirty="0">
                <a:latin typeface="Calibri" charset="0"/>
                <a:ea typeface="Calibri" charset="0"/>
                <a:cs typeface="Calibri" charset="0"/>
                <a:sym typeface="Arial" pitchFamily="34" charset="0"/>
              </a:rPr>
              <a:t>single, Member-led consortium</a:t>
            </a:r>
            <a:endParaRPr lang="en-GB" sz="2400" b="1" i="1" dirty="0"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0" y="1424082"/>
            <a:ext cx="9144000" cy="2773845"/>
            <a:chOff x="0" y="4336583"/>
            <a:chExt cx="9144000" cy="2521417"/>
          </a:xfrm>
        </p:grpSpPr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121505D7-32AA-6841-9E87-16F0C11F8F83}"/>
                </a:ext>
              </a:extLst>
            </p:cNvPr>
            <p:cNvGrpSpPr/>
            <p:nvPr/>
          </p:nvGrpSpPr>
          <p:grpSpPr>
            <a:xfrm>
              <a:off x="0" y="4336583"/>
              <a:ext cx="9144000" cy="2521417"/>
              <a:chOff x="0" y="4336583"/>
              <a:chExt cx="9144000" cy="2521417"/>
            </a:xfrm>
          </p:grpSpPr>
          <p:pic>
            <p:nvPicPr>
              <p:cNvPr id="12" name="Picture 11" descr="\\fermi.eli-beams.eu\public\Others\PR\Fotky\ELI fotky budovy\90503500.jpg">
                <a:extLst>
                  <a:ext uri="{FF2B5EF4-FFF2-40B4-BE49-F238E27FC236}">
                    <a16:creationId xmlns="" xmlns:a16="http://schemas.microsoft.com/office/drawing/2014/main" id="{8B8B0583-C283-4C47-B0DA-D5C722D89828}"/>
                  </a:ext>
                </a:extLst>
              </p:cNvPr>
              <p:cNvPicPr/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4336587"/>
                <a:ext cx="2952330" cy="252141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" name="Picture 12" descr="ELI_NP_dsc_0990_small.jpg">
                <a:extLst>
                  <a:ext uri="{FF2B5EF4-FFF2-40B4-BE49-F238E27FC236}">
                    <a16:creationId xmlns="" xmlns:a16="http://schemas.microsoft.com/office/drawing/2014/main" id="{0EB5533D-C0D4-7C42-B801-74FE08C287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30000"/>
                        </a14:imgEffect>
                        <a14:imgEffect>
                          <a14:colorTemperature colorTemp="10106"/>
                        </a14:imgEffect>
                        <a14:imgEffect>
                          <a14:saturation sat="130000"/>
                        </a14:imgEffect>
                        <a14:imgEffect>
                          <a14:brightnessContrast bright="2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15336" y="4336583"/>
                <a:ext cx="3028664" cy="2521413"/>
              </a:xfrm>
              <a:prstGeom prst="rect">
                <a:avLst/>
              </a:prstGeom>
            </p:spPr>
          </p:pic>
          <p:pic>
            <p:nvPicPr>
              <p:cNvPr id="14" name="Immagine 25" descr="C:\Users\carlo.rizzuto\Desktop\_DSC9550.jpg">
                <a:extLst>
                  <a:ext uri="{FF2B5EF4-FFF2-40B4-BE49-F238E27FC236}">
                    <a16:creationId xmlns="" xmlns:a16="http://schemas.microsoft.com/office/drawing/2014/main" id="{D95BEA27-A62F-B14D-96B3-E6B6B57D5058}"/>
                  </a:ext>
                </a:extLst>
              </p:cNvPr>
              <p:cNvPicPr/>
              <p:nvPr/>
            </p:nvPicPr>
            <p:blipFill>
              <a:blip r:embed="rId5" cstate="email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37000"/>
                        </a14:imgEffect>
                        <a14:imgEffect>
                          <a14:saturation sat="126000"/>
                        </a14:imgEffect>
                        <a14:imgEffect>
                          <a14:brightnessContrast bright="17000" contrast="13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52330" y="4336585"/>
                <a:ext cx="3163006" cy="252141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5" name="Rectangle 14"/>
            <p:cNvSpPr/>
            <p:nvPr/>
          </p:nvSpPr>
          <p:spPr>
            <a:xfrm>
              <a:off x="115143" y="4424908"/>
              <a:ext cx="1326004" cy="5875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b="1" dirty="0">
                  <a:solidFill>
                    <a:schemeClr val="bg1"/>
                  </a:solidFill>
                </a:rPr>
                <a:t>30,000 m</a:t>
              </a:r>
              <a:r>
                <a:rPr lang="en-US" b="1" baseline="30000" dirty="0">
                  <a:solidFill>
                    <a:schemeClr val="bg1"/>
                  </a:solidFill>
                </a:rPr>
                <a:t>2</a:t>
              </a:r>
            </a:p>
            <a:p>
              <a:r>
                <a:rPr lang="en-GB" b="1" dirty="0" smtClean="0">
                  <a:solidFill>
                    <a:srgbClr val="FFFFFF"/>
                  </a:solidFill>
                </a:rPr>
                <a:t>€300Million</a:t>
              </a:r>
              <a:endParaRPr lang="en-GB" b="1" dirty="0">
                <a:solidFill>
                  <a:srgbClr val="FFFFFF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580341" y="6096322"/>
              <a:ext cx="195349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>
                <a:defRPr/>
              </a:pPr>
              <a:r>
                <a:rPr lang="hu-HU" b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24,462 m</a:t>
              </a:r>
              <a:r>
                <a:rPr lang="hu-HU" b="1" baseline="300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2</a:t>
              </a:r>
              <a:endParaRPr lang="en-US" b="1" dirty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endParaRPr>
            </a:p>
            <a:p>
              <a:pPr lvl="1">
                <a:defRPr/>
              </a:pPr>
              <a:r>
                <a:rPr lang="en-US" b="1" dirty="0">
                  <a:solidFill>
                    <a:srgbClr val="FFFFFF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€</a:t>
              </a:r>
              <a:r>
                <a:rPr lang="hu-HU" b="1" dirty="0" smtClean="0">
                  <a:solidFill>
                    <a:srgbClr val="FFFFFF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275 </a:t>
              </a:r>
              <a:r>
                <a:rPr lang="en-US" b="1" dirty="0">
                  <a:solidFill>
                    <a:srgbClr val="FFFFFF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million</a:t>
              </a:r>
              <a:endParaRPr lang="hu-HU" b="1" dirty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427146" y="4396961"/>
              <a:ext cx="13789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fr-FR" b="1" dirty="0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</a:rPr>
                <a:t>33,000 m</a:t>
              </a:r>
              <a:r>
                <a:rPr lang="en-US" altLang="fr-FR" b="1" baseline="30000" dirty="0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</a:rPr>
                <a:t>2</a:t>
              </a:r>
            </a:p>
            <a:p>
              <a:r>
                <a:rPr lang="en-GB" b="1" dirty="0">
                  <a:solidFill>
                    <a:srgbClr val="FFFFFF"/>
                  </a:solidFill>
                </a:rPr>
                <a:t>€311 </a:t>
              </a:r>
              <a:r>
                <a:rPr lang="en-GB" b="1" dirty="0" smtClean="0">
                  <a:solidFill>
                    <a:srgbClr val="FFFFFF"/>
                  </a:solidFill>
                </a:rPr>
                <a:t>Million</a:t>
              </a:r>
              <a:endParaRPr lang="en-GB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15143" y="73678"/>
            <a:ext cx="9188223" cy="114300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  <a:t>The Extreme Light Structure has a mission to </a:t>
            </a:r>
            <a:r>
              <a:rPr lang="en-US" sz="3200" b="1" smtClean="0">
                <a:latin typeface="Calibri" charset="0"/>
                <a:ea typeface="Calibri" charset="0"/>
                <a:cs typeface="Calibri" charset="0"/>
              </a:rPr>
              <a:t>develop and provide </a:t>
            </a:r>
            <a: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  <a:t>access to the world’s leading lasers for research.</a:t>
            </a:r>
            <a:endParaRPr lang="en-US" sz="3200" b="1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96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EBFEB24-9238-1446-B360-8658B3E0B8C4}"/>
              </a:ext>
            </a:extLst>
          </p:cNvPr>
          <p:cNvSpPr/>
          <p:nvPr/>
        </p:nvSpPr>
        <p:spPr>
          <a:xfrm>
            <a:off x="417868" y="371278"/>
            <a:ext cx="844350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400" b="1" dirty="0">
                <a:latin typeface="Calibri" charset="0"/>
                <a:ea typeface="Calibri" charset="0"/>
                <a:cs typeface="Calibri" charset="0"/>
              </a:rPr>
              <a:t>ELI </a:t>
            </a:r>
            <a:r>
              <a:rPr lang="en-GB" sz="2400" b="1" dirty="0" smtClean="0">
                <a:latin typeface="Calibri" charset="0"/>
                <a:ea typeface="Calibri" charset="0"/>
                <a:cs typeface="Calibri" charset="0"/>
              </a:rPr>
              <a:t>is a driver for development in </a:t>
            </a:r>
            <a:r>
              <a:rPr lang="en-GB" sz="2400" b="1" dirty="0">
                <a:latin typeface="Calibri" charset="0"/>
                <a:ea typeface="Calibri" charset="0"/>
                <a:cs typeface="Calibri" charset="0"/>
              </a:rPr>
              <a:t>industry</a:t>
            </a:r>
            <a:r>
              <a:rPr lang="en-GB" sz="2400" b="1" dirty="0" smtClean="0">
                <a:latin typeface="Calibri" charset="0"/>
                <a:ea typeface="Calibri" charset="0"/>
                <a:cs typeface="Calibri" charset="0"/>
              </a:rPr>
              <a:t>:</a:t>
            </a:r>
            <a:endParaRPr lang="en-GB" sz="2400" b="1" dirty="0">
              <a:latin typeface="Calibri" charset="0"/>
              <a:ea typeface="Calibri" charset="0"/>
              <a:cs typeface="Calibri" charset="0"/>
            </a:endParaRPr>
          </a:p>
          <a:p>
            <a:pPr marL="342900" lvl="0" indent="-342900">
              <a:buFont typeface="Arial"/>
              <a:buChar char="•"/>
            </a:pPr>
            <a:r>
              <a:rPr lang="en-GB" sz="2400" dirty="0">
                <a:latin typeface="Calibri" charset="0"/>
                <a:ea typeface="Calibri" charset="0"/>
                <a:cs typeface="Calibri" charset="0"/>
              </a:rPr>
              <a:t>The </a:t>
            </a:r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global market </a:t>
            </a:r>
            <a:r>
              <a:rPr lang="en-GB" sz="2400" dirty="0">
                <a:latin typeface="Calibri" charset="0"/>
                <a:ea typeface="Calibri" charset="0"/>
                <a:cs typeface="Calibri" charset="0"/>
              </a:rPr>
              <a:t>for lasers </a:t>
            </a:r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is estimated at </a:t>
            </a:r>
            <a:r>
              <a:rPr lang="en-GB" sz="2400" b="1" dirty="0" smtClean="0">
                <a:latin typeface="Calibri" charset="0"/>
                <a:ea typeface="Calibri" charset="0"/>
                <a:cs typeface="Calibri" charset="0"/>
              </a:rPr>
              <a:t>€13.5B in 2018</a:t>
            </a:r>
            <a:endParaRPr lang="en-US" sz="2400" b="1" dirty="0">
              <a:latin typeface="Calibri" charset="0"/>
              <a:ea typeface="Calibri" charset="0"/>
              <a:cs typeface="Calibri" charset="0"/>
            </a:endParaRP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up 5%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over </a:t>
            </a:r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2017 </a:t>
            </a:r>
            <a:r>
              <a:rPr lang="en-US" sz="2400" i="1" dirty="0" smtClean="0">
                <a:latin typeface="Calibri" charset="0"/>
                <a:ea typeface="Calibri" charset="0"/>
                <a:cs typeface="Calibri" charset="0"/>
              </a:rPr>
              <a:t>(Laser Focus World, Mar. 2019)</a:t>
            </a:r>
            <a:endParaRPr lang="en-US" sz="2400" i="1" dirty="0">
              <a:latin typeface="Calibri" charset="0"/>
              <a:ea typeface="Calibri" charset="0"/>
              <a:cs typeface="Calibri" charset="0"/>
            </a:endParaRPr>
          </a:p>
          <a:p>
            <a:pPr lvl="0"/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Over the construction period </a:t>
            </a:r>
            <a:r>
              <a:rPr lang="en-GB" sz="2400" b="1" dirty="0" smtClean="0">
                <a:latin typeface="Calibri" charset="0"/>
                <a:ea typeface="Calibri" charset="0"/>
                <a:cs typeface="Calibri" charset="0"/>
              </a:rPr>
              <a:t>ELI Facilities </a:t>
            </a:r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report procurement:</a:t>
            </a:r>
            <a:endParaRPr lang="en-GB" sz="2400" dirty="0">
              <a:latin typeface="Calibri" charset="0"/>
              <a:ea typeface="Calibri" charset="0"/>
              <a:cs typeface="Calibri" charset="0"/>
            </a:endParaRPr>
          </a:p>
          <a:p>
            <a:pPr marL="285750" lvl="0" indent="-285750">
              <a:buFont typeface="Arial"/>
              <a:buChar char="•"/>
            </a:pPr>
            <a:r>
              <a:rPr lang="en-GB" sz="2400" dirty="0">
                <a:latin typeface="Calibri" charset="0"/>
                <a:ea typeface="Calibri" charset="0"/>
                <a:cs typeface="Calibri" charset="0"/>
              </a:rPr>
              <a:t>More than </a:t>
            </a:r>
            <a:r>
              <a:rPr lang="en-GB" sz="2400" b="1" dirty="0">
                <a:latin typeface="Calibri" charset="0"/>
                <a:ea typeface="Calibri" charset="0"/>
                <a:cs typeface="Calibri" charset="0"/>
              </a:rPr>
              <a:t>€455 million in </a:t>
            </a:r>
            <a:r>
              <a:rPr lang="en-GB" sz="2400" b="1" dirty="0" smtClean="0">
                <a:latin typeface="Calibri" charset="0"/>
                <a:ea typeface="Calibri" charset="0"/>
                <a:cs typeface="Calibri" charset="0"/>
              </a:rPr>
              <a:t>technical contracts </a:t>
            </a:r>
            <a:endParaRPr lang="en-GB" sz="2400" b="1" dirty="0">
              <a:latin typeface="Calibri" charset="0"/>
              <a:ea typeface="Calibri" charset="0"/>
              <a:cs typeface="Calibri" charset="0"/>
            </a:endParaRPr>
          </a:p>
          <a:p>
            <a:pPr marL="285750" lvl="0" indent="-285750">
              <a:buFont typeface="Arial"/>
              <a:buChar char="•"/>
            </a:pPr>
            <a:r>
              <a:rPr lang="en-GB" sz="2400" dirty="0">
                <a:latin typeface="Calibri" charset="0"/>
                <a:ea typeface="Calibri" charset="0"/>
                <a:cs typeface="Calibri" charset="0"/>
              </a:rPr>
              <a:t>Companies from </a:t>
            </a:r>
            <a:r>
              <a:rPr lang="en-GB" sz="2400" b="1" dirty="0">
                <a:latin typeface="Calibri" charset="0"/>
                <a:ea typeface="Calibri" charset="0"/>
                <a:cs typeface="Calibri" charset="0"/>
              </a:rPr>
              <a:t>19 European countries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17870" y="7640276"/>
            <a:ext cx="9144000" cy="2747733"/>
            <a:chOff x="0" y="4110267"/>
            <a:chExt cx="9144000" cy="2747733"/>
          </a:xfrm>
        </p:grpSpPr>
        <p:pic>
          <p:nvPicPr>
            <p:cNvPr id="12" name="Picture 11" descr="IMG_1503_ok.jpg">
              <a:extLst>
                <a:ext uri="{FF2B5EF4-FFF2-40B4-BE49-F238E27FC236}">
                  <a16:creationId xmlns="" xmlns:a16="http://schemas.microsoft.com/office/drawing/2014/main" id="{F72F0F58-6F13-474F-9E5D-8779B6E0A0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120292"/>
              <a:ext cx="4423908" cy="2737708"/>
            </a:xfrm>
            <a:prstGeom prst="rect">
              <a:avLst/>
            </a:prstGeom>
          </p:spPr>
        </p:pic>
        <p:pic>
          <p:nvPicPr>
            <p:cNvPr id="13" name="Picture 12" descr="ELI-NP_LaserRoom_Sept2017.png">
              <a:extLst>
                <a:ext uri="{FF2B5EF4-FFF2-40B4-BE49-F238E27FC236}">
                  <a16:creationId xmlns="" xmlns:a16="http://schemas.microsoft.com/office/drawing/2014/main" id="{A0E3C053-F5BA-0C4A-8021-C8A0D287F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06897" y="4110267"/>
              <a:ext cx="4737103" cy="2747733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65024" y="6099975"/>
              <a:ext cx="7978479" cy="461665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54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chemeClr val="bg1"/>
                  </a:solidFill>
                </a:rPr>
                <a:t>ELI ERIC collaborates with industry as part of its core mission</a:t>
              </a:r>
              <a:endParaRPr lang="en-US" sz="2400" b="1" i="1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5" name="Char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701389"/>
              </p:ext>
            </p:extLst>
          </p:nvPr>
        </p:nvGraphicFramePr>
        <p:xfrm>
          <a:off x="-1" y="2561753"/>
          <a:ext cx="8861372" cy="4195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117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373340" y="6239163"/>
            <a:ext cx="7225412" cy="315572"/>
            <a:chOff x="3530103" y="6273077"/>
            <a:chExt cx="2910058" cy="230633"/>
          </a:xfrm>
        </p:grpSpPr>
        <p:sp>
          <p:nvSpPr>
            <p:cNvPr id="20" name="Pentagon 19"/>
            <p:cNvSpPr/>
            <p:nvPr/>
          </p:nvSpPr>
          <p:spPr>
            <a:xfrm>
              <a:off x="4985132" y="6273077"/>
              <a:ext cx="1455029" cy="230633"/>
            </a:xfrm>
            <a:prstGeom prst="homePlat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Pentagon 20"/>
            <p:cNvSpPr/>
            <p:nvPr/>
          </p:nvSpPr>
          <p:spPr>
            <a:xfrm rot="10800000">
              <a:off x="3530103" y="6273077"/>
              <a:ext cx="1455029" cy="230633"/>
            </a:xfrm>
            <a:prstGeom prst="homePlat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 rot="5400000">
            <a:off x="-1194527" y="3457126"/>
            <a:ext cx="3939342" cy="553384"/>
            <a:chOff x="3530103" y="6273077"/>
            <a:chExt cx="2910058" cy="230633"/>
          </a:xfrm>
        </p:grpSpPr>
        <p:sp>
          <p:nvSpPr>
            <p:cNvPr id="24" name="Pentagon 23"/>
            <p:cNvSpPr/>
            <p:nvPr/>
          </p:nvSpPr>
          <p:spPr>
            <a:xfrm>
              <a:off x="4985132" y="6273077"/>
              <a:ext cx="1455029" cy="230633"/>
            </a:xfrm>
            <a:prstGeom prst="homePlat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Pentagon 24"/>
            <p:cNvSpPr/>
            <p:nvPr/>
          </p:nvSpPr>
          <p:spPr>
            <a:xfrm rot="10800000">
              <a:off x="3530103" y="6273077"/>
              <a:ext cx="1455029" cy="230633"/>
            </a:xfrm>
            <a:prstGeom prst="homePlat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6351261" y="6157762"/>
            <a:ext cx="219098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0000"/>
                </a:solidFill>
              </a:rPr>
              <a:t>Long-Term </a:t>
            </a:r>
            <a:r>
              <a:rPr lang="en-US" i="1" dirty="0" smtClean="0">
                <a:solidFill>
                  <a:srgbClr val="000000"/>
                </a:solidFill>
              </a:rPr>
              <a:t>(5-yrs+)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38005" y="6172951"/>
            <a:ext cx="20591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0000"/>
                </a:solidFill>
              </a:rPr>
              <a:t>Short-Term </a:t>
            </a:r>
            <a:r>
              <a:rPr lang="en-US" i="1" dirty="0" smtClean="0">
                <a:solidFill>
                  <a:srgbClr val="000000"/>
                </a:solidFill>
              </a:rPr>
              <a:t>(1-yr)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3702" y="5711286"/>
            <a:ext cx="10196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</a:rPr>
              <a:t>Direct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3478" y="1087627"/>
            <a:ext cx="1172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</a:rPr>
              <a:t>Indirect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00102" y="0"/>
            <a:ext cx="66437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What are the </a:t>
            </a:r>
            <a:r>
              <a:rPr lang="en-US" sz="2800" b="1" dirty="0"/>
              <a:t>P</a:t>
            </a:r>
            <a:r>
              <a:rPr lang="en-US" sz="2800" dirty="0"/>
              <a:t>olitical, </a:t>
            </a:r>
            <a:r>
              <a:rPr lang="en-US" sz="2800" b="1" dirty="0"/>
              <a:t>E</a:t>
            </a:r>
            <a:r>
              <a:rPr lang="en-US" sz="2800" dirty="0"/>
              <a:t>conomic, </a:t>
            </a:r>
            <a:r>
              <a:rPr lang="en-US" sz="2800" b="1" dirty="0"/>
              <a:t>S</a:t>
            </a:r>
            <a:r>
              <a:rPr lang="en-US" sz="2800" dirty="0"/>
              <a:t>ocial, and </a:t>
            </a:r>
            <a:r>
              <a:rPr lang="en-US" sz="2800" b="1" dirty="0"/>
              <a:t>T</a:t>
            </a:r>
            <a:r>
              <a:rPr lang="en-US" sz="2800" dirty="0"/>
              <a:t>echnological Indicators (</a:t>
            </a:r>
            <a:r>
              <a:rPr lang="en-US" sz="2800" b="1" dirty="0"/>
              <a:t>PEST</a:t>
            </a:r>
            <a:r>
              <a:rPr lang="en-US" sz="2800" dirty="0"/>
              <a:t>)? </a:t>
            </a:r>
          </a:p>
        </p:txBody>
      </p:sp>
      <p:sp>
        <p:nvSpPr>
          <p:cNvPr id="3" name="TextBox 2"/>
          <p:cNvSpPr txBox="1"/>
          <p:nvPr/>
        </p:nvSpPr>
        <p:spPr>
          <a:xfrm rot="16200000">
            <a:off x="-469201" y="3653148"/>
            <a:ext cx="2417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</a:rPr>
              <a:t>easy -- </a:t>
            </a:r>
            <a:r>
              <a:rPr lang="en-US" b="1" i="1" dirty="0">
                <a:solidFill>
                  <a:srgbClr val="000000"/>
                </a:solidFill>
              </a:rPr>
              <a:t>measure</a:t>
            </a:r>
            <a:r>
              <a:rPr lang="en-US" i="1" dirty="0">
                <a:solidFill>
                  <a:srgbClr val="000000"/>
                </a:solidFill>
              </a:rPr>
              <a:t> -- hard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373340" y="1087627"/>
            <a:ext cx="7402314" cy="5070783"/>
            <a:chOff x="1248240" y="1700540"/>
            <a:chExt cx="7402314" cy="5070783"/>
          </a:xfrm>
        </p:grpSpPr>
        <p:grpSp>
          <p:nvGrpSpPr>
            <p:cNvPr id="9" name="Group 8"/>
            <p:cNvGrpSpPr/>
            <p:nvPr/>
          </p:nvGrpSpPr>
          <p:grpSpPr>
            <a:xfrm>
              <a:off x="1248240" y="1700540"/>
              <a:ext cx="7344816" cy="5070783"/>
              <a:chOff x="1259632" y="1201316"/>
              <a:chExt cx="6624736" cy="3312368"/>
            </a:xfrm>
            <a:solidFill>
              <a:schemeClr val="accent5">
                <a:lumMod val="50000"/>
              </a:schemeClr>
            </a:solidFill>
          </p:grpSpPr>
          <p:sp>
            <p:nvSpPr>
              <p:cNvPr id="5" name="Rectangle 4"/>
              <p:cNvSpPr/>
              <p:nvPr/>
            </p:nvSpPr>
            <p:spPr>
              <a:xfrm>
                <a:off x="1259632" y="1201316"/>
                <a:ext cx="3312368" cy="1656184"/>
              </a:xfrm>
              <a:prstGeom prst="rect">
                <a:avLst/>
              </a:prstGeom>
              <a:solidFill>
                <a:schemeClr val="accent5">
                  <a:lumMod val="75000"/>
                  <a:alpha val="8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1259632" y="2857500"/>
                <a:ext cx="3312368" cy="1656184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bg1"/>
                </a:solidFill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4572000" y="1201316"/>
                <a:ext cx="3312368" cy="1656184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0" y="2857500"/>
                <a:ext cx="3312368" cy="1656184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1407278" y="1998740"/>
              <a:ext cx="3312368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</a:rPr>
                <a:t>Impact on Competitiveness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</a:rPr>
                <a:t>Advanced Materials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</a:rPr>
                <a:t>Regional Attractiveness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</a:rPr>
                <a:t>Kids interested in science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</a:rPr>
                <a:t>Community acceptance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</a:rPr>
                <a:t>Return on Investment (?)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266178" y="4435465"/>
              <a:ext cx="3384376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</a:rPr>
                <a:t>Publications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</a:rPr>
                <a:t>Jobs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</a:rPr>
                <a:t>Companies involved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</a:rPr>
                <a:t>Expanded Science Community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</a:rPr>
                <a:t>Return on Investment (?)</a:t>
              </a:r>
            </a:p>
            <a:p>
              <a:pPr marL="285750" indent="-285750">
                <a:buFont typeface="Arial"/>
                <a:buChar char="•"/>
              </a:pPr>
              <a:endParaRPr lang="en-US" sz="2000" dirty="0">
                <a:solidFill>
                  <a:srgbClr val="FFFFFF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33292" y="1970571"/>
              <a:ext cx="3240360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</a:rPr>
                <a:t>Increased expert interest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</a:rPr>
                <a:t>Community acceptance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</a:rPr>
                <a:t>“Buy-in” from </a:t>
              </a:r>
              <a:r>
                <a:rPr lang="en-US" sz="2000" dirty="0" smtClean="0">
                  <a:solidFill>
                    <a:srgbClr val="FFFFFF"/>
                  </a:solidFill>
                </a:rPr>
                <a:t>Scientists</a:t>
              </a:r>
              <a:endParaRPr lang="en-US" sz="2000" dirty="0">
                <a:solidFill>
                  <a:srgbClr val="FFFFFF"/>
                </a:solidFill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</a:rPr>
                <a:t>Sense of </a:t>
              </a:r>
              <a:r>
                <a:rPr lang="en-US" sz="2000" dirty="0" smtClean="0">
                  <a:solidFill>
                    <a:srgbClr val="FFFFFF"/>
                  </a:solidFill>
                </a:rPr>
                <a:t>Pride and positive identification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dirty="0" smtClean="0">
                  <a:solidFill>
                    <a:srgbClr val="FFFFFF"/>
                  </a:solidFill>
                </a:rPr>
                <a:t>Enhanced reputation</a:t>
              </a:r>
              <a:endParaRPr lang="en-US" sz="2000" dirty="0">
                <a:solidFill>
                  <a:srgbClr val="FFFFFF"/>
                </a:solidFill>
              </a:endParaRPr>
            </a:p>
            <a:p>
              <a:r>
                <a:rPr lang="en-US" sz="2000" i="1" dirty="0" smtClean="0">
                  <a:solidFill>
                    <a:srgbClr val="FFFFFF"/>
                  </a:solidFill>
                </a:rPr>
                <a:t>‘soft-indicators’</a:t>
              </a:r>
              <a:endParaRPr lang="en-US" sz="2000" i="1" dirty="0">
                <a:solidFill>
                  <a:srgbClr val="FFFFFF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03648" y="4465916"/>
              <a:ext cx="3456384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2000" b="1" i="1" dirty="0">
                  <a:solidFill>
                    <a:srgbClr val="FFFFFF"/>
                  </a:solidFill>
                </a:rPr>
                <a:t>Jobs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b="1" i="1" dirty="0">
                  <a:solidFill>
                    <a:srgbClr val="FFFFFF"/>
                  </a:solidFill>
                </a:rPr>
                <a:t>Responsible spending 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b="1" i="1" dirty="0">
                  <a:solidFill>
                    <a:srgbClr val="FFFFFF"/>
                  </a:solidFill>
                </a:rPr>
                <a:t>Earned Value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b="1" i="1" dirty="0">
                  <a:solidFill>
                    <a:srgbClr val="FFFFFF"/>
                  </a:solidFill>
                </a:rPr>
                <a:t>Buildings built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b="1" i="1" dirty="0">
                  <a:solidFill>
                    <a:srgbClr val="FFFFFF"/>
                  </a:solidFill>
                </a:rPr>
                <a:t>Industrial Return in contracts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3188562" y="5605871"/>
            <a:ext cx="1722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FFFFFF"/>
                </a:solidFill>
              </a:rPr>
              <a:t>‘hard-indicators</a:t>
            </a:r>
            <a:r>
              <a:rPr lang="en-US" i="1" dirty="0">
                <a:solidFill>
                  <a:srgbClr val="FFFFFF"/>
                </a:solidFill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2293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zultat iskanja slik za esfri log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6700" y="-271461"/>
            <a:ext cx="24003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0"/>
            <a:ext cx="6889750" cy="1325563"/>
          </a:xfrm>
        </p:spPr>
        <p:txBody>
          <a:bodyPr>
            <a:normAutofit/>
          </a:bodyPr>
          <a:lstStyle/>
          <a:p>
            <a:pPr algn="r"/>
            <a:r>
              <a:rPr lang="en-US" sz="28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ESFRI is Charged </a:t>
            </a:r>
            <a:r>
              <a:rPr lang="en-US" sz="2800" b="1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by Competitiveness Council </a:t>
            </a:r>
            <a:r>
              <a:rPr lang="en-US" sz="28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to Develop Key Performance Indicators</a:t>
            </a:r>
            <a:endParaRPr lang="en-US" sz="28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026" name="Picture 2" descr="ezultat iskanja slik za 2018 competitiveness counc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12939"/>
            <a:ext cx="9144000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31775" y="5319574"/>
            <a:ext cx="88519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</a:rPr>
              <a:t>“…Such </a:t>
            </a:r>
            <a:r>
              <a:rPr lang="en-US" sz="2000" i="1" dirty="0">
                <a:solidFill>
                  <a:schemeClr val="bg1"/>
                </a:solidFill>
              </a:rPr>
              <a:t>KPIs must be </a:t>
            </a:r>
            <a:r>
              <a:rPr lang="en-US" sz="2000" b="1" i="1" dirty="0">
                <a:solidFill>
                  <a:schemeClr val="bg1"/>
                </a:solidFill>
              </a:rPr>
              <a:t>easy to use</a:t>
            </a:r>
            <a:r>
              <a:rPr lang="en-US" sz="2000" i="1" dirty="0">
                <a:solidFill>
                  <a:schemeClr val="bg1"/>
                </a:solidFill>
              </a:rPr>
              <a:t>, </a:t>
            </a:r>
            <a:r>
              <a:rPr lang="en-US" sz="2000" b="1" i="1" dirty="0" smtClean="0">
                <a:solidFill>
                  <a:schemeClr val="bg1"/>
                </a:solidFill>
              </a:rPr>
              <a:t>adjustable</a:t>
            </a:r>
            <a:r>
              <a:rPr lang="en-US" sz="2000" i="1" dirty="0" smtClean="0">
                <a:solidFill>
                  <a:schemeClr val="bg1"/>
                </a:solidFill>
              </a:rPr>
              <a:t> </a:t>
            </a:r>
            <a:r>
              <a:rPr lang="en-US" sz="2000" i="1" dirty="0">
                <a:solidFill>
                  <a:schemeClr val="bg1"/>
                </a:solidFill>
              </a:rPr>
              <a:t>to </a:t>
            </a:r>
            <a:r>
              <a:rPr lang="en-US" sz="2000" b="1" i="1" dirty="0">
                <a:solidFill>
                  <a:schemeClr val="bg1"/>
                </a:solidFill>
              </a:rPr>
              <a:t>different systems and types of RIs </a:t>
            </a:r>
            <a:r>
              <a:rPr lang="en-US" sz="2000" i="1" dirty="0">
                <a:solidFill>
                  <a:schemeClr val="bg1"/>
                </a:solidFill>
              </a:rPr>
              <a:t>(new as well as existing) and yet </a:t>
            </a:r>
            <a:r>
              <a:rPr lang="en-US" sz="2000" b="1" i="1" dirty="0">
                <a:solidFill>
                  <a:schemeClr val="bg1"/>
                </a:solidFill>
              </a:rPr>
              <a:t>robust to ensure high a level of confidence</a:t>
            </a:r>
            <a:r>
              <a:rPr lang="en-US" sz="2000" i="1" dirty="0">
                <a:solidFill>
                  <a:schemeClr val="bg1"/>
                </a:solidFill>
              </a:rPr>
              <a:t>. They could serve as </a:t>
            </a:r>
            <a:r>
              <a:rPr lang="en-US" sz="2000" b="1" i="1" dirty="0">
                <a:solidFill>
                  <a:schemeClr val="bg1"/>
                </a:solidFill>
              </a:rPr>
              <a:t>one element of the monitoring carried out by RIs and their governance bodies to monitor their performance</a:t>
            </a:r>
            <a:r>
              <a:rPr lang="en-US" sz="2000" i="1" dirty="0" smtClean="0">
                <a:solidFill>
                  <a:schemeClr val="bg1"/>
                </a:solidFill>
              </a:rPr>
              <a:t>.” </a:t>
            </a:r>
            <a:r>
              <a:rPr lang="mr-IN" sz="2000" i="1" dirty="0" smtClean="0">
                <a:solidFill>
                  <a:schemeClr val="bg1"/>
                </a:solidFill>
              </a:rPr>
              <a:t>–</a:t>
            </a:r>
            <a:r>
              <a:rPr lang="en-US" sz="2000" i="1" dirty="0" smtClean="0">
                <a:solidFill>
                  <a:schemeClr val="bg1"/>
                </a:solidFill>
              </a:rPr>
              <a:t> EU Compt. Council, May 2018</a:t>
            </a:r>
            <a:endParaRPr lang="en-US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34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387709" y="3941195"/>
            <a:ext cx="5993416" cy="16783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kern="0" dirty="0" smtClean="0">
                <a:latin typeface="Calibri" charset="0"/>
                <a:ea typeface="Calibri" charset="0"/>
                <a:cs typeface="Calibri" charset="0"/>
              </a:rPr>
              <a:t>‘</a:t>
            </a:r>
            <a:r>
              <a:rPr lang="en-US" sz="2400" b="1" kern="0" dirty="0">
                <a:latin typeface="Calibri" charset="0"/>
                <a:ea typeface="Calibri" charset="0"/>
                <a:cs typeface="Calibri" charset="0"/>
              </a:rPr>
              <a:t>M</a:t>
            </a:r>
            <a:r>
              <a:rPr lang="en-US" sz="2400" b="1" kern="0" dirty="0" smtClean="0">
                <a:latin typeface="Calibri" charset="0"/>
                <a:ea typeface="Calibri" charset="0"/>
                <a:cs typeface="Calibri" charset="0"/>
              </a:rPr>
              <a:t>issions’ are research with an aim.</a:t>
            </a:r>
          </a:p>
          <a:p>
            <a:pPr marL="0" indent="0">
              <a:buNone/>
            </a:pPr>
            <a:r>
              <a:rPr lang="en-US" sz="2400" b="0" dirty="0" smtClean="0">
                <a:latin typeface="Calibri" charset="0"/>
                <a:ea typeface="Calibri" charset="0"/>
                <a:cs typeface="Calibri" charset="0"/>
              </a:rPr>
              <a:t>Horizon </a:t>
            </a:r>
            <a:r>
              <a:rPr lang="en-US" sz="2400" b="0" dirty="0">
                <a:latin typeface="Calibri" charset="0"/>
                <a:ea typeface="Calibri" charset="0"/>
                <a:cs typeface="Calibri" charset="0"/>
              </a:rPr>
              <a:t>Europe will incorporate research and innovation </a:t>
            </a:r>
            <a:r>
              <a:rPr lang="en-US" sz="2400" b="0" dirty="0" smtClean="0">
                <a:latin typeface="Calibri" charset="0"/>
                <a:ea typeface="Calibri" charset="0"/>
                <a:cs typeface="Calibri" charset="0"/>
              </a:rPr>
              <a:t>missions (€50B) </a:t>
            </a:r>
            <a:r>
              <a:rPr lang="en-US" sz="2400" b="0" dirty="0">
                <a:latin typeface="Calibri" charset="0"/>
                <a:ea typeface="Calibri" charset="0"/>
                <a:cs typeface="Calibri" charset="0"/>
              </a:rPr>
              <a:t>to increase the effectiveness of funding by pursuing clearly defined </a:t>
            </a:r>
            <a:r>
              <a:rPr lang="en-US" sz="2400" b="0" dirty="0" smtClean="0">
                <a:latin typeface="Calibri" charset="0"/>
                <a:ea typeface="Calibri" charset="0"/>
                <a:cs typeface="Calibri" charset="0"/>
              </a:rPr>
              <a:t>targets.</a:t>
            </a:r>
            <a:endParaRPr lang="en-US" sz="2400" b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995326" y="174514"/>
            <a:ext cx="6864959" cy="984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algn="r"/>
            <a:r>
              <a:rPr lang="en-US" sz="3200" kern="0" dirty="0" smtClean="0">
                <a:solidFill>
                  <a:schemeClr val="tx1"/>
                </a:solidFill>
              </a:rPr>
              <a:t>‘Mission-oriented’ Access</a:t>
            </a:r>
            <a:br>
              <a:rPr lang="en-US" sz="3200" kern="0" dirty="0" smtClean="0">
                <a:solidFill>
                  <a:schemeClr val="tx1"/>
                </a:solidFill>
              </a:rPr>
            </a:br>
            <a:endParaRPr lang="en-US" sz="3200" kern="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1125" y="3404442"/>
            <a:ext cx="2762875" cy="3834558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397334" y="956418"/>
            <a:ext cx="84629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The </a:t>
            </a:r>
            <a:r>
              <a:rPr lang="en-US" sz="2400" b="1" dirty="0" smtClean="0"/>
              <a:t>Interim Evaluation </a:t>
            </a:r>
            <a:r>
              <a:rPr lang="en-US" sz="2400" b="1" dirty="0"/>
              <a:t>of Horizon </a:t>
            </a:r>
            <a:r>
              <a:rPr lang="en-US" sz="2400" b="1" dirty="0" smtClean="0"/>
              <a:t>2020, </a:t>
            </a:r>
            <a:r>
              <a:rPr lang="en-US" sz="2400" dirty="0" smtClean="0"/>
              <a:t>chaired </a:t>
            </a:r>
            <a:r>
              <a:rPr lang="en-US" sz="2400" dirty="0"/>
              <a:t>by Pascal </a:t>
            </a:r>
            <a:r>
              <a:rPr lang="en-US" sz="2400" dirty="0" err="1"/>
              <a:t>Lamy</a:t>
            </a:r>
            <a:r>
              <a:rPr lang="en-US" sz="2400" dirty="0"/>
              <a:t> found that </a:t>
            </a:r>
            <a:r>
              <a:rPr lang="en-US" sz="2400" dirty="0" smtClean="0"/>
              <a:t>Horizon Europe (Framework 9) should:</a:t>
            </a: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i="1" dirty="0"/>
              <a:t>make it easier for citizens to understand the value of investments in research and innovation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i="1" dirty="0" err="1"/>
              <a:t>maximise</a:t>
            </a:r>
            <a:r>
              <a:rPr lang="en-US" sz="2400" i="1" dirty="0"/>
              <a:t> the impact of investments by setting clearer targets and expected impact when addressing global challenges</a:t>
            </a:r>
          </a:p>
        </p:txBody>
      </p:sp>
    </p:spTree>
    <p:extLst>
      <p:ext uri="{BB962C8B-B14F-4D97-AF65-F5344CB8AC3E}">
        <p14:creationId xmlns:p14="http://schemas.microsoft.com/office/powerpoint/2010/main" val="994385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421" y="1233678"/>
            <a:ext cx="585854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Not-for profit, typically publicly-owned, </a:t>
            </a:r>
            <a:r>
              <a:rPr lang="en-US" sz="2400" dirty="0" err="1"/>
              <a:t>organisations</a:t>
            </a:r>
            <a:r>
              <a:rPr lang="en-US" sz="2400" dirty="0"/>
              <a:t> that have been established for a specific purpose other than economic profit are said to be </a:t>
            </a:r>
            <a:r>
              <a:rPr lang="en-US" sz="2400" b="1" dirty="0"/>
              <a:t>‘mission-based </a:t>
            </a:r>
            <a:r>
              <a:rPr lang="en-US" sz="2400" b="1" dirty="0" err="1"/>
              <a:t>organisations</a:t>
            </a:r>
            <a:r>
              <a:rPr lang="en-US" sz="2400" b="1" dirty="0"/>
              <a:t>’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b="1" i="1" dirty="0"/>
              <a:t>They have a ‘mission’ to do a specific </a:t>
            </a:r>
            <a:r>
              <a:rPr lang="en-US" sz="2400" b="1" i="1" dirty="0" smtClean="0"/>
              <a:t>thing</a:t>
            </a:r>
            <a:endParaRPr lang="en-US" sz="2400" b="1" i="1" dirty="0"/>
          </a:p>
          <a:p>
            <a:pPr marL="0" indent="0">
              <a:buNone/>
            </a:pPr>
            <a:r>
              <a:rPr lang="en-US" sz="2400" i="1" dirty="0" smtClean="0"/>
              <a:t>‘Mission-based</a:t>
            </a:r>
            <a:r>
              <a:rPr lang="en-US" sz="2400" i="1" dirty="0"/>
              <a:t>’ </a:t>
            </a:r>
            <a:r>
              <a:rPr lang="en-US" sz="2400" i="1" dirty="0" err="1"/>
              <a:t>organisations</a:t>
            </a:r>
            <a:r>
              <a:rPr lang="en-US" sz="2400" i="1" dirty="0"/>
              <a:t> in daily </a:t>
            </a:r>
            <a:r>
              <a:rPr lang="en-US" sz="2400" i="1" dirty="0" smtClean="0"/>
              <a:t>life:</a:t>
            </a:r>
            <a:endParaRPr lang="en-US" sz="2400" i="1" dirty="0"/>
          </a:p>
          <a:p>
            <a:r>
              <a:rPr lang="en-US" sz="2400" i="1" dirty="0" smtClean="0"/>
              <a:t>Police</a:t>
            </a:r>
          </a:p>
          <a:p>
            <a:r>
              <a:rPr lang="en-US" sz="2400" i="1" dirty="0"/>
              <a:t>F</a:t>
            </a:r>
            <a:r>
              <a:rPr lang="en-US" sz="2400" i="1" dirty="0" smtClean="0"/>
              <a:t>ire brigades </a:t>
            </a:r>
          </a:p>
          <a:p>
            <a:r>
              <a:rPr lang="en-US" sz="2400" i="1" dirty="0"/>
              <a:t>H</a:t>
            </a:r>
            <a:r>
              <a:rPr lang="en-US" sz="2400" i="1" dirty="0" smtClean="0"/>
              <a:t>ospitals</a:t>
            </a:r>
          </a:p>
          <a:p>
            <a:r>
              <a:rPr lang="en-US" sz="2400" i="1" dirty="0"/>
              <a:t>S</a:t>
            </a:r>
            <a:r>
              <a:rPr lang="en-US" sz="2400" i="1" dirty="0" smtClean="0"/>
              <a:t>chools</a:t>
            </a:r>
            <a:endParaRPr lang="en-US" sz="2400" i="1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53025" y="19801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  <a:t>Missions</a:t>
            </a:r>
            <a:endParaRPr lang="en-US" sz="3200" b="1" dirty="0"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22938" y="5660"/>
            <a:ext cx="2723535" cy="6852339"/>
            <a:chOff x="6422938" y="5660"/>
            <a:chExt cx="2723535" cy="6852339"/>
          </a:xfrm>
        </p:grpSpPr>
        <p:pic>
          <p:nvPicPr>
            <p:cNvPr id="6148" name="Picture 4" descr="mage result for police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422940" y="5660"/>
              <a:ext cx="2711302" cy="15736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22939" y="1579278"/>
              <a:ext cx="2711302" cy="1594884"/>
            </a:xfrm>
            <a:prstGeom prst="rect">
              <a:avLst/>
            </a:prstGeom>
          </p:spPr>
        </p:pic>
        <p:pic>
          <p:nvPicPr>
            <p:cNvPr id="6154" name="Picture 10" descr="mage result for emergency room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422938" y="3174162"/>
              <a:ext cx="2723535" cy="18506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6" name="Picture 12" descr="mage result for teacher in classroom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423948" y="5024854"/>
              <a:ext cx="2722525" cy="18331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Rectangle 10"/>
          <p:cNvSpPr/>
          <p:nvPr/>
        </p:nvSpPr>
        <p:spPr>
          <a:xfrm>
            <a:off x="353025" y="5759641"/>
            <a:ext cx="5957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/>
              <a:t>What are the ‘impacts’ and ‘socioeconomic’ returns of these </a:t>
            </a:r>
            <a:r>
              <a:rPr lang="en-US" sz="2400" b="1" i="1" dirty="0" err="1" smtClean="0"/>
              <a:t>organisations</a:t>
            </a:r>
            <a:r>
              <a:rPr lang="en-US" sz="2400" b="1" i="1" dirty="0" smtClean="0"/>
              <a:t>?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1294312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767254" y="6021253"/>
            <a:ext cx="2776658" cy="471143"/>
            <a:chOff x="3458896" y="5375664"/>
            <a:chExt cx="2776658" cy="471143"/>
          </a:xfrm>
          <a:solidFill>
            <a:srgbClr val="002060"/>
          </a:solidFill>
        </p:grpSpPr>
        <p:sp>
          <p:nvSpPr>
            <p:cNvPr id="12" name="Rounded Rectangle 11"/>
            <p:cNvSpPr/>
            <p:nvPr/>
          </p:nvSpPr>
          <p:spPr>
            <a:xfrm>
              <a:off x="3458896" y="5375664"/>
              <a:ext cx="2776658" cy="47114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30348" y="5387269"/>
              <a:ext cx="1971245" cy="43088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sz="2200" dirty="0">
                  <a:solidFill>
                    <a:schemeClr val="bg1">
                      <a:lumMod val="95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Climate change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10436" y="5658838"/>
            <a:ext cx="2776658" cy="471143"/>
            <a:chOff x="2835594" y="6067199"/>
            <a:chExt cx="2776658" cy="471143"/>
          </a:xfrm>
          <a:solidFill>
            <a:srgbClr val="002060"/>
          </a:solidFill>
        </p:grpSpPr>
        <p:sp>
          <p:nvSpPr>
            <p:cNvPr id="15" name="Rounded Rectangle 14"/>
            <p:cNvSpPr/>
            <p:nvPr/>
          </p:nvSpPr>
          <p:spPr>
            <a:xfrm>
              <a:off x="2835594" y="6067199"/>
              <a:ext cx="2776658" cy="47114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238845" y="6103988"/>
              <a:ext cx="1970155" cy="43088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sz="2200">
                  <a:solidFill>
                    <a:schemeClr val="bg1">
                      <a:lumMod val="95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Healthy oceans</a:t>
              </a:r>
              <a:endParaRPr lang="en-US" sz="2200" dirty="0">
                <a:solidFill>
                  <a:schemeClr val="bg1">
                    <a:lumMod val="95000"/>
                  </a:schemeClr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5" name="Title 1"/>
          <p:cNvSpPr txBox="1">
            <a:spLocks/>
          </p:cNvSpPr>
          <p:nvPr/>
        </p:nvSpPr>
        <p:spPr>
          <a:xfrm>
            <a:off x="1995326" y="174514"/>
            <a:ext cx="6864959" cy="984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algn="r"/>
            <a:r>
              <a:rPr lang="en-US" sz="3200" kern="0" dirty="0" smtClean="0">
                <a:solidFill>
                  <a:schemeClr val="tx1"/>
                </a:solidFill>
              </a:rPr>
              <a:t>‘Mission-oriented’ Access</a:t>
            </a:r>
            <a:br>
              <a:rPr lang="en-US" sz="3200" kern="0" dirty="0" smtClean="0">
                <a:solidFill>
                  <a:schemeClr val="tx1"/>
                </a:solidFill>
              </a:rPr>
            </a:br>
            <a:endParaRPr lang="en-US" sz="3200" kern="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1125" y="3470606"/>
            <a:ext cx="2762875" cy="3834558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grpSp>
        <p:nvGrpSpPr>
          <p:cNvPr id="6" name="Group 5"/>
          <p:cNvGrpSpPr/>
          <p:nvPr/>
        </p:nvGrpSpPr>
        <p:grpSpPr>
          <a:xfrm>
            <a:off x="2447413" y="5277654"/>
            <a:ext cx="2776658" cy="471143"/>
            <a:chOff x="245860" y="5850519"/>
            <a:chExt cx="2776658" cy="471143"/>
          </a:xfrm>
          <a:solidFill>
            <a:srgbClr val="002060"/>
          </a:solidFill>
        </p:grpSpPr>
        <p:sp>
          <p:nvSpPr>
            <p:cNvPr id="9" name="Rounded Rectangle 8"/>
            <p:cNvSpPr/>
            <p:nvPr/>
          </p:nvSpPr>
          <p:spPr>
            <a:xfrm>
              <a:off x="245860" y="5850519"/>
              <a:ext cx="2776658" cy="47114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30855" y="5864617"/>
              <a:ext cx="986167" cy="43088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sz="2200" dirty="0">
                  <a:solidFill>
                    <a:schemeClr val="bg1">
                      <a:lumMod val="95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Cancer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36059" y="4928584"/>
            <a:ext cx="2788330" cy="471143"/>
            <a:chOff x="232234" y="5256719"/>
            <a:chExt cx="2788330" cy="471143"/>
          </a:xfrm>
          <a:solidFill>
            <a:srgbClr val="002060"/>
          </a:solidFill>
        </p:grpSpPr>
        <p:sp>
          <p:nvSpPr>
            <p:cNvPr id="21" name="Rounded Rectangle 20"/>
            <p:cNvSpPr/>
            <p:nvPr/>
          </p:nvSpPr>
          <p:spPr>
            <a:xfrm>
              <a:off x="232234" y="5256719"/>
              <a:ext cx="2776658" cy="47114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90008" y="5285133"/>
              <a:ext cx="2730556" cy="43088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en-US" sz="2200" dirty="0">
                  <a:solidFill>
                    <a:schemeClr val="bg1">
                      <a:lumMod val="95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Healthy soil and food </a:t>
              </a:r>
            </a:p>
          </p:txBody>
        </p:sp>
      </p:grpSp>
      <p:sp>
        <p:nvSpPr>
          <p:cNvPr id="23" name="Rectangle 22"/>
          <p:cNvSpPr/>
          <p:nvPr/>
        </p:nvSpPr>
        <p:spPr>
          <a:xfrm>
            <a:off x="617716" y="2007788"/>
            <a:ext cx="595625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200" dirty="0"/>
              <a:t>Bold, inspirational, with wide societal relevance;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200" dirty="0"/>
              <a:t>Targeted, measurable, and time-bound;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200" dirty="0"/>
              <a:t>Ambitious, but realistic R&amp;I actions;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200" dirty="0"/>
              <a:t>Cross-disciplinary, cross-</a:t>
            </a:r>
            <a:r>
              <a:rPr lang="en-US" sz="2200" dirty="0" err="1"/>
              <a:t>sectoral</a:t>
            </a:r>
            <a:r>
              <a:rPr lang="en-US" sz="2200" dirty="0"/>
              <a:t> and cross-actor innovation;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200" dirty="0"/>
              <a:t>Drive multiple, bottom-up solutions.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0436" y="761403"/>
            <a:ext cx="87031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this context RIs have to evaluate their place in the landscape and determine if their strategies will be proactive or reactive. </a:t>
            </a:r>
            <a:r>
              <a:rPr lang="en-US" sz="2200" b="1" i="1" dirty="0" smtClean="0"/>
              <a:t>Stakeholders must be clear about their expectations! </a:t>
            </a:r>
            <a:r>
              <a:rPr lang="en-US" sz="2200" dirty="0" smtClean="0"/>
              <a:t>Mission criteria include:</a:t>
            </a:r>
            <a:endParaRPr lang="en-US" sz="2200" b="1" i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2626068" y="4534055"/>
            <a:ext cx="2776658" cy="471143"/>
            <a:chOff x="2293167" y="4681180"/>
            <a:chExt cx="2776658" cy="471143"/>
          </a:xfrm>
          <a:solidFill>
            <a:srgbClr val="002060"/>
          </a:solidFill>
        </p:grpSpPr>
        <p:sp>
          <p:nvSpPr>
            <p:cNvPr id="18" name="Rounded Rectangle 17"/>
            <p:cNvSpPr/>
            <p:nvPr/>
          </p:nvSpPr>
          <p:spPr>
            <a:xfrm>
              <a:off x="2293167" y="4681180"/>
              <a:ext cx="2776658" cy="47114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307409" y="4701308"/>
              <a:ext cx="2744021" cy="43088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sz="2200" dirty="0">
                  <a:solidFill>
                    <a:schemeClr val="bg1">
                      <a:lumMod val="95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Climate-neutral cities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6176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2050" y="96837"/>
            <a:ext cx="7886700" cy="1325563"/>
          </a:xfrm>
        </p:spPr>
        <p:txBody>
          <a:bodyPr>
            <a:normAutofit/>
          </a:bodyPr>
          <a:lstStyle/>
          <a:p>
            <a:pPr algn="r"/>
            <a:r>
              <a:rPr lang="en-US" sz="3200" b="1" smtClean="0">
                <a:latin typeface="Calibri" charset="0"/>
                <a:ea typeface="Calibri" charset="0"/>
                <a:cs typeface="Calibri" charset="0"/>
              </a:rPr>
              <a:t>Some Things to Think About</a:t>
            </a:r>
            <a:endParaRPr lang="en-US" sz="3200" b="1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19"/>
          <a:stretch/>
        </p:blipFill>
        <p:spPr>
          <a:xfrm>
            <a:off x="-88900" y="3937000"/>
            <a:ext cx="9232900" cy="2921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0929" y="5709086"/>
            <a:ext cx="1143000" cy="647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5925" y="1707435"/>
            <a:ext cx="82232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Is it still the ‘mission’ of Research Infrastructures (just) to facilitate excellent science, or are we asking more from them?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Are socio-economic impacts equivalent to scientific impacts?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Can a Mission-oriented approach satisfy both aims?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1450" y="3980587"/>
            <a:ext cx="2269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Remember: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06055" y="4754711"/>
            <a:ext cx="6111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Electricity was once basic science</a:t>
            </a:r>
            <a:r>
              <a:rPr lang="mr-IN" sz="3200" b="1" i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…</a:t>
            </a:r>
            <a:endParaRPr lang="en-US" sz="3200" b="1" i="1" dirty="0" smtClean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662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0"/>
            <a:ext cx="7886700" cy="1325563"/>
          </a:xfrm>
        </p:spPr>
        <p:txBody>
          <a:bodyPr>
            <a:normAutofit/>
          </a:bodyPr>
          <a:lstStyle/>
          <a:p>
            <a:pPr algn="r"/>
            <a:r>
              <a:rPr lang="en-GB" sz="3200" b="1" dirty="0" smtClean="0">
                <a:latin typeface="Calibri" charset="0"/>
                <a:ea typeface="Calibri" charset="0"/>
                <a:cs typeface="Calibri" charset="0"/>
              </a:rPr>
              <a:t>Science in Our </a:t>
            </a:r>
            <a:r>
              <a:rPr lang="en-GB" sz="3200" b="1" dirty="0" smtClean="0">
                <a:latin typeface="Calibri" charset="0"/>
                <a:ea typeface="Calibri" charset="0"/>
                <a:cs typeface="Calibri" charset="0"/>
              </a:rPr>
              <a:t>Lives</a:t>
            </a:r>
            <a:br>
              <a:rPr lang="en-GB" sz="3200" b="1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en-GB" sz="3200" i="1" dirty="0" smtClean="0">
                <a:latin typeface="Calibri" charset="0"/>
                <a:ea typeface="Calibri" charset="0"/>
                <a:cs typeface="Calibri" charset="0"/>
              </a:rPr>
              <a:t>The benefits of research are all around us</a:t>
            </a:r>
            <a:endParaRPr lang="en-GB" sz="3200" i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fld id="{5638B950-7DCA-FA48-BA68-DE6AF76E00B5}" type="datetime3">
              <a:rPr lang="en-US" smtClean="0"/>
              <a:t>13 November 2019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871"/>
          <a:stretch/>
        </p:blipFill>
        <p:spPr>
          <a:xfrm>
            <a:off x="0" y="1417638"/>
            <a:ext cx="9144000" cy="57557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6418" y="2479645"/>
            <a:ext cx="6911163" cy="181588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800" dirty="0" smtClean="0">
              <a:latin typeface="Calibri" charset="0"/>
              <a:ea typeface="Calibri" charset="0"/>
              <a:cs typeface="Calibri" charset="0"/>
            </a:endParaRPr>
          </a:p>
          <a:p>
            <a:pPr algn="ctr"/>
            <a:r>
              <a:rPr lang="en-US" sz="2800" dirty="0" smtClean="0">
                <a:latin typeface="Calibri" charset="0"/>
                <a:ea typeface="Calibri" charset="0"/>
                <a:cs typeface="Calibri" charset="0"/>
              </a:rPr>
              <a:t>The </a:t>
            </a:r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‘mission’</a:t>
            </a:r>
            <a:r>
              <a:rPr lang="en-US" sz="2800" dirty="0" smtClean="0">
                <a:latin typeface="Calibri" charset="0"/>
                <a:ea typeface="Calibri" charset="0"/>
                <a:cs typeface="Calibri" charset="0"/>
              </a:rPr>
              <a:t> of research </a:t>
            </a:r>
            <a:r>
              <a:rPr lang="en-US" sz="2800" dirty="0" smtClean="0">
                <a:latin typeface="Calibri" charset="0"/>
                <a:ea typeface="Calibri" charset="0"/>
                <a:cs typeface="Calibri" charset="0"/>
              </a:rPr>
              <a:t>infrastructures:</a:t>
            </a:r>
            <a:endParaRPr lang="en-US" sz="2800" dirty="0" smtClean="0">
              <a:latin typeface="Calibri" charset="0"/>
              <a:ea typeface="Calibri" charset="0"/>
              <a:cs typeface="Calibri" charset="0"/>
            </a:endParaRPr>
          </a:p>
          <a:p>
            <a:pPr algn="ctr"/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“Do (Excellent) Science!”</a:t>
            </a:r>
          </a:p>
          <a:p>
            <a:pPr algn="ctr"/>
            <a:endParaRPr lang="en-US" sz="2800" b="1" dirty="0" smtClean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96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99687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6699" y="4181807"/>
            <a:ext cx="86450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The </a:t>
            </a:r>
            <a:r>
              <a:rPr lang="en-US" sz="2000" b="1" dirty="0" smtClean="0">
                <a:latin typeface="Calibri" charset="0"/>
                <a:ea typeface="Calibri" charset="0"/>
                <a:cs typeface="Calibri" charset="0"/>
              </a:rPr>
              <a:t>main </a:t>
            </a:r>
            <a:r>
              <a:rPr lang="en-US" sz="2000" b="1" dirty="0">
                <a:latin typeface="Calibri" charset="0"/>
                <a:ea typeface="Calibri" charset="0"/>
                <a:cs typeface="Calibri" charset="0"/>
              </a:rPr>
              <a:t>scope of activities 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a research infrastructure is supposed to perform, 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usually </a:t>
            </a:r>
            <a:r>
              <a:rPr lang="mr-IN" sz="2000" dirty="0" smtClean="0">
                <a:latin typeface="Calibri" charset="0"/>
                <a:ea typeface="Calibri" charset="0"/>
                <a:cs typeface="Calibri" charset="0"/>
              </a:rPr>
              <a:t>…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‘</a:t>
            </a:r>
            <a:r>
              <a:rPr lang="en-US" sz="2000" b="1" dirty="0">
                <a:latin typeface="Calibri" charset="0"/>
                <a:ea typeface="Calibri" charset="0"/>
                <a:cs typeface="Calibri" charset="0"/>
              </a:rPr>
              <a:t>facilitating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’ research for </a:t>
            </a:r>
            <a:r>
              <a:rPr lang="en-US" sz="2000" b="1" dirty="0" smtClean="0">
                <a:latin typeface="Calibri" charset="0"/>
                <a:ea typeface="Calibri" charset="0"/>
                <a:cs typeface="Calibri" charset="0"/>
              </a:rPr>
              <a:t>others</a:t>
            </a:r>
          </a:p>
          <a:p>
            <a:endParaRPr lang="en-US" sz="20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i="1" dirty="0" smtClean="0">
                <a:latin typeface="Calibri" charset="0"/>
                <a:ea typeface="Calibri" charset="0"/>
                <a:cs typeface="Calibri" charset="0"/>
              </a:rPr>
              <a:t>The </a:t>
            </a:r>
            <a:r>
              <a:rPr lang="en-US" sz="2000" b="1" i="1" dirty="0">
                <a:latin typeface="Calibri" charset="0"/>
                <a:ea typeface="Calibri" charset="0"/>
                <a:cs typeface="Calibri" charset="0"/>
              </a:rPr>
              <a:t>complexity and cost </a:t>
            </a:r>
            <a:r>
              <a:rPr lang="en-US" sz="2000" i="1" dirty="0">
                <a:latin typeface="Calibri" charset="0"/>
                <a:ea typeface="Calibri" charset="0"/>
                <a:cs typeface="Calibri" charset="0"/>
              </a:rPr>
              <a:t>of the instruments requires a specific investment and the tool is shared by a </a:t>
            </a:r>
            <a:r>
              <a:rPr lang="en-US" sz="2000" i="1" dirty="0" smtClean="0">
                <a:latin typeface="Calibri" charset="0"/>
                <a:ea typeface="Calibri" charset="0"/>
                <a:cs typeface="Calibri" charset="0"/>
              </a:rPr>
              <a:t>community of researchers.</a:t>
            </a:r>
            <a:endParaRPr lang="en-US" sz="2000" i="1" dirty="0">
              <a:latin typeface="Calibri" charset="0"/>
              <a:ea typeface="Calibri" charset="0"/>
              <a:cs typeface="Calibri" charset="0"/>
            </a:endParaRP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A 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single </a:t>
            </a:r>
            <a:r>
              <a:rPr lang="en-US" sz="2000" b="1" dirty="0">
                <a:latin typeface="Calibri" charset="0"/>
                <a:ea typeface="Calibri" charset="0"/>
                <a:cs typeface="Calibri" charset="0"/>
              </a:rPr>
              <a:t>stakeholder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 (country or region) or 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a consortium 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of </a:t>
            </a:r>
            <a:r>
              <a:rPr lang="en-US" sz="2000" b="1" dirty="0">
                <a:latin typeface="Calibri" charset="0"/>
                <a:ea typeface="Calibri" charset="0"/>
                <a:cs typeface="Calibri" charset="0"/>
              </a:rPr>
              <a:t>stakeholders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 hires a dedicated team of experts to maintain 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and 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manage the facility </a:t>
            </a:r>
            <a:r>
              <a:rPr lang="mr-IN" sz="2000" dirty="0" smtClean="0"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 and access 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to it.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32229" y="81854"/>
            <a:ext cx="867954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8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What </a:t>
            </a:r>
            <a:r>
              <a:rPr lang="en-US" sz="2800" b="1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(really) is the </a:t>
            </a:r>
            <a:r>
              <a:rPr lang="en-US" sz="28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Mission of a Research Infrastructure?</a:t>
            </a:r>
            <a:endParaRPr lang="en-US" sz="28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529" y="3130986"/>
            <a:ext cx="11430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15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236203"/>
            <a:ext cx="8286800" cy="916950"/>
          </a:xfrm>
        </p:spPr>
        <p:txBody>
          <a:bodyPr>
            <a:normAutofit fontScale="90000"/>
          </a:bodyPr>
          <a:lstStyle/>
          <a:p>
            <a:pPr algn="r"/>
            <a: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  <a:t>What’s the Mission of a Research Infrastructure?</a:t>
            </a:r>
            <a:b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en-US" sz="3200" i="1" dirty="0" smtClean="0">
                <a:latin typeface="Calibri" charset="0"/>
                <a:ea typeface="Calibri" charset="0"/>
                <a:cs typeface="Calibri" charset="0"/>
              </a:rPr>
              <a:t>Scientific Access</a:t>
            </a:r>
            <a:endParaRPr lang="en-US" sz="3200" i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0169" y="1677344"/>
            <a:ext cx="606531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Calibri" charset="0"/>
                <a:ea typeface="Calibri" charset="0"/>
                <a:cs typeface="Calibri" charset="0"/>
              </a:rPr>
              <a:t>Excellence-driven Access for Users</a:t>
            </a:r>
          </a:p>
          <a:p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Peer-reviewed, depends on scientific excellence, originality, quality and technical and ethical feasibility of a proposal. No cost to user. Open data</a:t>
            </a:r>
            <a:r>
              <a:rPr lang="mr-IN" sz="2000" dirty="0">
                <a:latin typeface="Calibri" charset="0"/>
                <a:ea typeface="Calibri" charset="0"/>
                <a:cs typeface="Calibri" charset="0"/>
              </a:rPr>
              <a:t>…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 </a:t>
            </a:r>
          </a:p>
        </p:txBody>
      </p:sp>
      <p:pic>
        <p:nvPicPr>
          <p:cNvPr id="6" name="Picture 5" descr="Screen Shot 2018-02-13 at 16.49.5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8527" y="1677344"/>
            <a:ext cx="2775473" cy="4197531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  <p:sp>
        <p:nvSpPr>
          <p:cNvPr id="3" name="Rectangle 2"/>
          <p:cNvSpPr/>
          <p:nvPr/>
        </p:nvSpPr>
        <p:spPr>
          <a:xfrm>
            <a:off x="200169" y="3244553"/>
            <a:ext cx="58293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Studies </a:t>
            </a:r>
            <a:r>
              <a:rPr lang="en-US" dirty="0"/>
              <a:t>- must be published and open;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Member contributions are </a:t>
            </a:r>
            <a:r>
              <a:rPr lang="en-US" dirty="0" smtClean="0"/>
              <a:t>linked </a:t>
            </a:r>
            <a:r>
              <a:rPr lang="en-US" dirty="0"/>
              <a:t>to usage by their scientific </a:t>
            </a:r>
            <a:r>
              <a:rPr lang="en-US" dirty="0" smtClean="0"/>
              <a:t>community through a ‘look-back’ mechanism;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/>
              <a:t>Data and IPR policies are </a:t>
            </a:r>
            <a:r>
              <a:rPr lang="en-US" dirty="0" smtClean="0"/>
              <a:t>essential </a:t>
            </a:r>
            <a:r>
              <a:rPr lang="en-US" dirty="0"/>
              <a:t>early on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ELI will keep and maintain the data, to be embargoed for the original researcher for a period of time (usually 3 years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28613" y="55563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latin typeface="Calibri" charset="0"/>
                <a:ea typeface="Calibri" charset="0"/>
                <a:cs typeface="Calibri" charset="0"/>
              </a:rPr>
              <a:t>Proprietary Access</a:t>
            </a:r>
          </a:p>
          <a:p>
            <a:r>
              <a:rPr lang="en-US" dirty="0">
                <a:latin typeface="Calibri" charset="0"/>
                <a:ea typeface="Calibri" charset="0"/>
                <a:cs typeface="Calibri" charset="0"/>
              </a:rPr>
              <a:t>This is paid access, and results are proprietary. Prices are determined on a case-by-case basis.</a:t>
            </a:r>
          </a:p>
        </p:txBody>
      </p:sp>
    </p:spTree>
    <p:extLst>
      <p:ext uri="{BB962C8B-B14F-4D97-AF65-F5344CB8AC3E}">
        <p14:creationId xmlns:p14="http://schemas.microsoft.com/office/powerpoint/2010/main" val="1680436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55763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  <a:t>Mission Statements</a:t>
            </a:r>
            <a:endParaRPr lang="en-US" sz="32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987750"/>
            <a:ext cx="8686800" cy="8318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/>
              <a:t>EMBL</a:t>
            </a:r>
            <a:r>
              <a:rPr lang="en-US" sz="2400" b="1" dirty="0"/>
              <a:t>: </a:t>
            </a:r>
            <a:r>
              <a:rPr lang="en-US" sz="2400" dirty="0"/>
              <a:t>to promote molecular biology across Europe, and to create a </a:t>
            </a:r>
            <a:r>
              <a:rPr lang="en-US" sz="2400" dirty="0" err="1"/>
              <a:t>centre</a:t>
            </a:r>
            <a:r>
              <a:rPr lang="en-US" sz="2400" dirty="0"/>
              <a:t> of excellence for Europe's leading young molecular biologists. 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3298" y="683977"/>
            <a:ext cx="9157298" cy="5197642"/>
          </a:xfrm>
          <a:prstGeom prst="rect">
            <a:avLst/>
          </a:prstGeom>
        </p:spPr>
      </p:pic>
      <p:pic>
        <p:nvPicPr>
          <p:cNvPr id="1026" name="Picture 2" descr="mage result for embl 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1153886" cy="640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45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55763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  <a:t>Mission Statements</a:t>
            </a:r>
            <a:endParaRPr lang="en-US" sz="32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05543" y="5889010"/>
            <a:ext cx="75329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/>
              <a:t>LIGO:</a:t>
            </a:r>
            <a:r>
              <a:rPr lang="en-US" sz="2400"/>
              <a:t> to open the field of gravitational-wave astrophysics through the direct detection of gravitational waves.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683977"/>
            <a:ext cx="9144001" cy="5197642"/>
          </a:xfrm>
          <a:prstGeom prst="rect">
            <a:avLst/>
          </a:prstGeom>
        </p:spPr>
      </p:pic>
      <p:pic>
        <p:nvPicPr>
          <p:cNvPr id="2050" name="Picture 2" descr="elated image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2700" y="0"/>
            <a:ext cx="907697" cy="676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4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55763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  <a:t>Mission Statements</a:t>
            </a:r>
            <a:endParaRPr lang="en-US" sz="32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2900" y="5696185"/>
            <a:ext cx="8572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/>
              <a:t>ESO: </a:t>
            </a:r>
            <a:r>
              <a:rPr lang="en-US" sz="2400"/>
              <a:t>to provide state-of-the-art research facilities to astronomers and astrophysicists, allowing them to conduct front-line science in the best conditions.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28074" y="9370003"/>
            <a:ext cx="8458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ITER: </a:t>
            </a:r>
            <a:r>
              <a:rPr lang="en-US" sz="2400" dirty="0"/>
              <a:t>to prove the feasibility of fusion as a large-scale and carbon-free source of energy based on the same principle that powers our </a:t>
            </a:r>
            <a:r>
              <a:rPr lang="en-US" sz="2400" dirty="0" smtClean="0"/>
              <a:t>sun </a:t>
            </a:r>
            <a:r>
              <a:rPr lang="en-US" sz="2400" dirty="0"/>
              <a:t>and stars.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737937"/>
            <a:ext cx="9177611" cy="4942206"/>
          </a:xfrm>
          <a:prstGeom prst="rect">
            <a:avLst/>
          </a:prstGeom>
        </p:spPr>
      </p:pic>
      <p:pic>
        <p:nvPicPr>
          <p:cNvPr id="3074" name="Picture 2" descr="mage result for ESO 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536"/>
            <a:ext cx="584199" cy="76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770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55763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  <a:t>Mission Statements</a:t>
            </a:r>
            <a:endParaRPr lang="en-US" sz="32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2900" y="5680143"/>
            <a:ext cx="8458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ITER: </a:t>
            </a:r>
            <a:r>
              <a:rPr lang="en-US" sz="2400" dirty="0"/>
              <a:t>to prove the feasibility of fusion as a large-scale and carbon-free source of energy based on the same principle that powers our </a:t>
            </a:r>
            <a:r>
              <a:rPr lang="en-US" sz="2400" dirty="0" smtClean="0"/>
              <a:t>sun </a:t>
            </a:r>
            <a:r>
              <a:rPr lang="en-US" sz="2400" dirty="0"/>
              <a:t>and stars.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737937"/>
            <a:ext cx="9177611" cy="49422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37937"/>
            <a:ext cx="9144000" cy="4942206"/>
          </a:xfrm>
          <a:prstGeom prst="rect">
            <a:avLst/>
          </a:prstGeom>
        </p:spPr>
      </p:pic>
      <p:sp>
        <p:nvSpPr>
          <p:cNvPr id="7" name="AutoShape 2" descr="mage result for ITER logo"/>
          <p:cNvSpPr>
            <a:spLocks noChangeAspect="1" noChangeArrowheads="1"/>
          </p:cNvSpPr>
          <p:nvPr/>
        </p:nvSpPr>
        <p:spPr bwMode="auto">
          <a:xfrm>
            <a:off x="0" y="0"/>
            <a:ext cx="4762500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4" name="Picture 8" descr="elated imag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46"/>
            <a:ext cx="1574800" cy="734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-2" y="5657671"/>
            <a:ext cx="9144002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ITER is not a user facility! </a:t>
            </a:r>
          </a:p>
          <a:p>
            <a:pPr algn="r"/>
            <a:r>
              <a:rPr lang="en-US" sz="24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It was intended to have a technological and socioeconomic impact</a:t>
            </a:r>
            <a:r>
              <a:rPr lang="mr-IN" sz="24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…</a:t>
            </a:r>
            <a:endParaRPr lang="en-US" sz="2400" b="1" dirty="0" smtClean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pPr algn="r"/>
            <a:endParaRPr lang="en-US" sz="24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07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1583</TotalTime>
  <Words>1451</Words>
  <Application>Microsoft Macintosh PowerPoint</Application>
  <PresentationFormat>On-screen Show (4:3)</PresentationFormat>
  <Paragraphs>172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Calibri</vt:lpstr>
      <vt:lpstr>Calibri Light</vt:lpstr>
      <vt:lpstr>Helvetica Neue</vt:lpstr>
      <vt:lpstr>Mangal</vt:lpstr>
      <vt:lpstr>Trebuchet MS</vt:lpstr>
      <vt:lpstr>Arial</vt:lpstr>
      <vt:lpstr>Office Theme</vt:lpstr>
      <vt:lpstr>PowerPoint Presentation</vt:lpstr>
      <vt:lpstr>Missions</vt:lpstr>
      <vt:lpstr>Science in Our Lives The benefits of research are all around us</vt:lpstr>
      <vt:lpstr>PowerPoint Presentation</vt:lpstr>
      <vt:lpstr>What’s the Mission of a Research Infrastructure? Scientific Access</vt:lpstr>
      <vt:lpstr>Mission Statements</vt:lpstr>
      <vt:lpstr>Mission Statements</vt:lpstr>
      <vt:lpstr>Mission Statements</vt:lpstr>
      <vt:lpstr>Mission Statements</vt:lpstr>
      <vt:lpstr>PowerPoint Presentation</vt:lpstr>
      <vt:lpstr>PowerPoint Presentation</vt:lpstr>
      <vt:lpstr>Key Stakeholder Groups</vt:lpstr>
      <vt:lpstr>PowerPoint Presentation</vt:lpstr>
      <vt:lpstr>Social and Economic Impact Starts Immediately in the Life Cycle of a Research Infrastructure. They are both local and global. But they offer opportunities – not guarantees. </vt:lpstr>
      <vt:lpstr>The Extreme Light Structure has a mission to develop and provide access to the world’s leading lasers for research.</vt:lpstr>
      <vt:lpstr>PowerPoint Presentation</vt:lpstr>
      <vt:lpstr>PowerPoint Presentation</vt:lpstr>
      <vt:lpstr>ESFRI is Charged by Competitiveness Council to Develop Key Performance Indicators</vt:lpstr>
      <vt:lpstr>PowerPoint Presentation</vt:lpstr>
      <vt:lpstr>PowerPoint Presentation</vt:lpstr>
      <vt:lpstr>Some Things to Think About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AW</dc:creator>
  <cp:keywords/>
  <dc:description/>
  <cp:lastModifiedBy>AW</cp:lastModifiedBy>
  <cp:revision>294</cp:revision>
  <dcterms:created xsi:type="dcterms:W3CDTF">2019-11-11T07:19:03Z</dcterms:created>
  <dcterms:modified xsi:type="dcterms:W3CDTF">2019-11-13T11:03:46Z</dcterms:modified>
  <cp:category/>
</cp:coreProperties>
</file>